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Roboto" panose="020B060402020202020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
      <p:font typeface="Lora"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npbof9QefIz9zdgDeUYx9rvR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 initials="TR" lastIdx="7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43" autoAdjust="0"/>
  </p:normalViewPr>
  <p:slideViewPr>
    <p:cSldViewPr snapToGrid="0">
      <p:cViewPr>
        <p:scale>
          <a:sx n="97" d="100"/>
          <a:sy n="97" d="100"/>
        </p:scale>
        <p:origin x="-106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64481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مرحبًا بك</a:t>
            </a:r>
            <a:r>
              <a:rPr lang="ar-JO" sz="1800" dirty="0">
                <a:effectLst/>
                <a:latin typeface="Calibri" panose="020F0502020204030204" pitchFamily="34" charset="0"/>
                <a:ea typeface="Arial" panose="020B0604020202020204" pitchFamily="34" charset="0"/>
                <a:cs typeface="Arial" panose="020B0604020202020204" pitchFamily="34" charset="0"/>
              </a:rPr>
              <a:t>!</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JO"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يعكف مجلس مدارس منطقة </a:t>
            </a:r>
            <a:r>
              <a:rPr lang="ar-SA" sz="1800" dirty="0">
                <a:solidFill>
                  <a:srgbClr val="FF0000"/>
                </a:solidFill>
                <a:effectLst/>
                <a:highlight>
                  <a:srgbClr val="FFFF00"/>
                </a:highlight>
                <a:latin typeface="Calibri" panose="020F0502020204030204" pitchFamily="34" charset="0"/>
                <a:ea typeface="Arial" panose="020B0604020202020204" pitchFamily="34" charset="0"/>
                <a:cs typeface="Arial" panose="020B0604020202020204" pitchFamily="34" charset="0"/>
              </a:rPr>
              <a:t>أتوا </a:t>
            </a:r>
            <a:r>
              <a:rPr lang="ar-SA" sz="1800" dirty="0">
                <a:effectLst/>
                <a:latin typeface="Calibri" panose="020F0502020204030204" pitchFamily="34" charset="0"/>
                <a:ea typeface="Arial" panose="020B0604020202020204" pitchFamily="34" charset="0"/>
                <a:cs typeface="Arial" panose="020B0604020202020204" pitchFamily="34" charset="0"/>
              </a:rPr>
              <a:t>- كارلتون على وضع سياسة لحقوق الإنسان تهدف إلى تعزيز وحماية حقوق الإنسان للطلاب والموظفين والأسر في مجلس مدارس منطقة أتوا - كارلتون. نحن نتحدّث عن حقوق الإنسان الخاصة بك</a:t>
            </a:r>
            <a:r>
              <a:rPr lang="ar-JO" sz="1800" dirty="0">
                <a:effectLst/>
                <a:latin typeface="Calibri" panose="020F0502020204030204" pitchFamily="34" charset="0"/>
                <a:ea typeface="Arial" panose="020B0604020202020204" pitchFamily="34" charset="0"/>
                <a:cs typeface="Arial" panose="020B0604020202020204" pitchFamily="34" charset="0"/>
              </a:rPr>
              <a:t>.</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كجزء من هذه العملية، نريد أن نسمع منك!</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نريد أن نبني سياسة تعكس </a:t>
            </a:r>
            <a:r>
              <a:rPr lang="ar-SA" sz="1800" dirty="0">
                <a:effectLst/>
                <a:highlight>
                  <a:srgbClr val="FFFF00"/>
                </a:highlight>
                <a:latin typeface="Calibri" panose="020F0502020204030204" pitchFamily="34" charset="0"/>
                <a:ea typeface="Arial" panose="020B0604020202020204" pitchFamily="34" charset="0"/>
                <a:cs typeface="Arial" panose="020B0604020202020204" pitchFamily="34" charset="0"/>
              </a:rPr>
              <a:t>أولوياتكم</a:t>
            </a:r>
            <a:r>
              <a:rPr lang="ar-SA" sz="1800" dirty="0">
                <a:effectLst/>
                <a:latin typeface="Calibri" panose="020F0502020204030204" pitchFamily="34" charset="0"/>
                <a:ea typeface="Arial" panose="020B0604020202020204" pitchFamily="34" charset="0"/>
                <a:cs typeface="Arial" panose="020B0604020202020204" pitchFamily="34" charset="0"/>
              </a:rPr>
              <a:t> وتخلق طريقة لطرح ا</a:t>
            </a:r>
            <a:r>
              <a:rPr lang="ar-JO" sz="1800" dirty="0">
                <a:effectLst/>
                <a:latin typeface="Calibri" panose="020F0502020204030204" pitchFamily="34" charset="0"/>
                <a:ea typeface="Arial" panose="020B0604020202020204" pitchFamily="34" charset="0"/>
                <a:cs typeface="Arial" panose="020B0604020202020204" pitchFamily="34" charset="0"/>
              </a:rPr>
              <a:t>لشواغل</a:t>
            </a:r>
            <a:r>
              <a:rPr lang="ar-SA" sz="1800" dirty="0">
                <a:effectLst/>
                <a:latin typeface="Calibri" panose="020F0502020204030204" pitchFamily="34" charset="0"/>
                <a:ea typeface="Arial" panose="020B0604020202020204" pitchFamily="34" charset="0"/>
                <a:cs typeface="Arial" panose="020B0604020202020204" pitchFamily="34" charset="0"/>
              </a:rPr>
              <a:t> المتعلقة بحقوق الإنسان ومعالجتها.</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JO" sz="1800" dirty="0">
                <a:effectLst/>
                <a:latin typeface="Arial" panose="020B0604020202020204" pitchFamily="34" charset="0"/>
                <a:ea typeface="Arial" panose="020B0604020202020204" pitchFamily="34" charset="0"/>
                <a:cs typeface="Arial" panose="020B0604020202020204" pitchFamily="34" charset="0"/>
              </a:rPr>
              <a:t>ن</a:t>
            </a:r>
            <a:r>
              <a:rPr lang="ar-SA" sz="1800" dirty="0">
                <a:effectLst/>
                <a:latin typeface="Calibri" panose="020F0502020204030204" pitchFamily="34" charset="0"/>
                <a:ea typeface="Arial" panose="020B0604020202020204" pitchFamily="34" charset="0"/>
                <a:cs typeface="Arial" panose="020B0604020202020204" pitchFamily="34" charset="0"/>
              </a:rPr>
              <a:t>ريد منك أن تشعر بالأمان </a:t>
            </a:r>
            <a:r>
              <a:rPr lang="ar-JO" sz="1800" dirty="0">
                <a:effectLst/>
                <a:latin typeface="Calibri" panose="020F0502020204030204" pitchFamily="34" charset="0"/>
                <a:ea typeface="Arial" panose="020B0604020202020204" pitchFamily="34" charset="0"/>
                <a:cs typeface="Arial" panose="020B0604020202020204" pitchFamily="34" charset="0"/>
              </a:rPr>
              <a:t>عند </a:t>
            </a:r>
            <a:r>
              <a:rPr lang="ar-SA" sz="1800" dirty="0">
                <a:effectLst/>
                <a:latin typeface="Calibri" panose="020F0502020204030204" pitchFamily="34" charset="0"/>
                <a:ea typeface="Arial" panose="020B0604020202020204" pitchFamily="34" charset="0"/>
                <a:cs typeface="Arial" panose="020B0604020202020204" pitchFamily="34" charset="0"/>
              </a:rPr>
              <a:t>استخدام العملية ونريد أن تكون متاحة للجميع في مجتمع مجلس مدارس منطقة أتوا - كارلتون المتنوع.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ستحدد سياسة حقوق الإنسان الحقوق والمسؤوليات وتنشئ عملية للطلاب وأسرهم والموظفين وأفراد المجتمع المحلي لطرح شواغلهم. لن يقتصر الأمر على تعزيز وحماية حقوق الإنسان</a:t>
            </a:r>
            <a:r>
              <a:rPr lang="ar-JO" sz="1800" dirty="0">
                <a:effectLst/>
                <a:latin typeface="Calibri" panose="020F0502020204030204" pitchFamily="34" charset="0"/>
                <a:ea typeface="Arial" panose="020B0604020202020204" pitchFamily="34" charset="0"/>
                <a:cs typeface="Arial" panose="020B0604020202020204" pitchFamily="34" charset="0"/>
              </a:rPr>
              <a:t> فحسب</a:t>
            </a:r>
            <a:r>
              <a:rPr lang="ar-SA" sz="1800" dirty="0">
                <a:effectLst/>
                <a:latin typeface="Calibri" panose="020F0502020204030204" pitchFamily="34" charset="0"/>
                <a:ea typeface="Arial" panose="020B0604020202020204" pitchFamily="34" charset="0"/>
                <a:cs typeface="Arial" panose="020B0604020202020204" pitchFamily="34" charset="0"/>
              </a:rPr>
              <a:t>، بل </a:t>
            </a:r>
            <a:r>
              <a:rPr lang="ar-JO" sz="1800" dirty="0">
                <a:effectLst/>
                <a:latin typeface="Calibri" panose="020F0502020204030204" pitchFamily="34" charset="0"/>
                <a:ea typeface="Arial" panose="020B0604020202020204" pitchFamily="34" charset="0"/>
                <a:cs typeface="Arial" panose="020B0604020202020204" pitchFamily="34" charset="0"/>
              </a:rPr>
              <a:t>ستشكل السياسة أيضًا </a:t>
            </a:r>
            <a:r>
              <a:rPr lang="ar-SA" sz="1800" dirty="0">
                <a:effectLst/>
                <a:latin typeface="Calibri" panose="020F0502020204030204" pitchFamily="34" charset="0"/>
                <a:ea typeface="Arial" panose="020B0604020202020204" pitchFamily="34" charset="0"/>
                <a:cs typeface="Arial" panose="020B0604020202020204" pitchFamily="34" charset="0"/>
              </a:rPr>
              <a:t>آلية مساءلة لمجلس مدارس منطقة أتوا - كارلتون</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هذا العرض القصير، يوفر لك بعض الأفكار حول سبل المشاركة و</a:t>
            </a:r>
            <a:r>
              <a:rPr lang="ar-JO" sz="1800" dirty="0">
                <a:effectLst/>
                <a:latin typeface="Calibri" panose="020F0502020204030204" pitchFamily="34" charset="0"/>
                <a:ea typeface="Arial" panose="020B0604020202020204" pitchFamily="34" charset="0"/>
                <a:cs typeface="Arial" panose="020B0604020202020204" pitchFamily="34" charset="0"/>
              </a:rPr>
              <a:t>إبداء</a:t>
            </a:r>
            <a:r>
              <a:rPr lang="ar-SA" sz="1800" dirty="0">
                <a:effectLst/>
                <a:latin typeface="Calibri" panose="020F0502020204030204" pitchFamily="34" charset="0"/>
                <a:ea typeface="Arial" panose="020B0604020202020204" pitchFamily="34" charset="0"/>
                <a:cs typeface="Arial" panose="020B0604020202020204" pitchFamily="34" charset="0"/>
              </a:rPr>
              <a:t> رأيك. ما نتعلمه ونسمعه في هذه المنتديات سيساعد على تشكيل سياسة حقوق الإنسان في </a:t>
            </a:r>
            <a:r>
              <a:rPr lang="ar-JO" sz="1800" dirty="0">
                <a:effectLst/>
                <a:latin typeface="Calibri" panose="020F0502020204030204" pitchFamily="34" charset="0"/>
                <a:ea typeface="Arial" panose="020B0604020202020204" pitchFamily="34" charset="0"/>
                <a:cs typeface="Arial" panose="020B0604020202020204" pitchFamily="34" charset="0"/>
              </a:rPr>
              <a:t>منطقتنا</a:t>
            </a:r>
            <a:r>
              <a:rPr lang="ar-SA" sz="1800" dirty="0">
                <a:effectLst/>
                <a:latin typeface="Calibri" panose="020F0502020204030204" pitchFamily="34" charset="0"/>
                <a:ea typeface="Arial" panose="020B0604020202020204" pitchFamily="34" charset="0"/>
                <a:cs typeface="Arial" panose="020B0604020202020204" pitchFamily="34" charset="0"/>
              </a:rPr>
              <a:t>.</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1000"/>
              </a:spcBef>
              <a:spcAft>
                <a:spcPts val="1000"/>
              </a:spcAft>
              <a:buSzPts val="1100"/>
              <a:buNone/>
            </a:pPr>
            <a:endParaRPr dirty="0"/>
          </a:p>
        </p:txBody>
      </p:sp>
      <p:sp>
        <p:nvSpPr>
          <p:cNvPr id="83" name="Google Shape;83;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dd8ef448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bdd8ef448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ما هي حقوق اﻹنسان؟</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تحدد حقوق الإنسان ما يحق لنا جميعا كبشر: حياة</a:t>
            </a:r>
            <a:r>
              <a:rPr lang="ar-JO" sz="1800" dirty="0">
                <a:effectLst/>
                <a:latin typeface="Calibri" panose="020F0502020204030204" pitchFamily="34" charset="0"/>
                <a:ea typeface="Arial" panose="020B0604020202020204" pitchFamily="34" charset="0"/>
                <a:cs typeface="Arial" panose="020B0604020202020204" pitchFamily="34" charset="0"/>
              </a:rPr>
              <a:t> تتسم</a:t>
            </a:r>
            <a:r>
              <a:rPr lang="ar-SA" sz="1800" dirty="0">
                <a:effectLst/>
                <a:latin typeface="Calibri" panose="020F0502020204030204" pitchFamily="34" charset="0"/>
                <a:ea typeface="Arial" panose="020B0604020202020204" pitchFamily="34" charset="0"/>
                <a:cs typeface="Arial" panose="020B0604020202020204" pitchFamily="34" charset="0"/>
              </a:rPr>
              <a:t> </a:t>
            </a:r>
            <a:r>
              <a:rPr lang="ar-JO" sz="1800" dirty="0">
                <a:effectLst/>
                <a:latin typeface="Calibri" panose="020F0502020204030204" pitchFamily="34" charset="0"/>
                <a:ea typeface="Arial" panose="020B0604020202020204" pitchFamily="34" charset="0"/>
                <a:cs typeface="Arial" panose="020B0604020202020204" pitchFamily="34" charset="0"/>
              </a:rPr>
              <a:t>ب</a:t>
            </a:r>
            <a:r>
              <a:rPr lang="ar-SA" sz="1800" dirty="0">
                <a:effectLst/>
                <a:latin typeface="Calibri" panose="020F0502020204030204" pitchFamily="34" charset="0"/>
                <a:ea typeface="Arial" panose="020B0604020202020204" pitchFamily="34" charset="0"/>
                <a:cs typeface="Arial" panose="020B0604020202020204" pitchFamily="34" charset="0"/>
              </a:rPr>
              <a:t>المساواة والكرامة والاحترام</a:t>
            </a:r>
            <a:r>
              <a:rPr lang="ar-JO" sz="1800" dirty="0">
                <a:effectLst/>
                <a:latin typeface="Calibri" panose="020F0502020204030204" pitchFamily="34" charset="0"/>
                <a:ea typeface="Arial" panose="020B0604020202020204" pitchFamily="34" charset="0"/>
                <a:cs typeface="Arial" panose="020B0604020202020204" pitchFamily="34" charset="0"/>
              </a:rPr>
              <a:t> و</a:t>
            </a:r>
            <a:r>
              <a:rPr lang="ar-SA" sz="1800" dirty="0">
                <a:effectLst/>
                <a:latin typeface="Calibri" panose="020F0502020204030204" pitchFamily="34" charset="0"/>
                <a:ea typeface="Arial" panose="020B0604020202020204" pitchFamily="34" charset="0"/>
                <a:cs typeface="Arial" panose="020B0604020202020204" pitchFamily="34" charset="0"/>
              </a:rPr>
              <a:t>خالية من التمييز.</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فكل فرد في العالم له الحق في الحصول على نفس حقوق الإنسان الأساسية</a:t>
            </a:r>
            <a:r>
              <a:rPr lang="ar-JO" sz="1800" dirty="0">
                <a:effectLst/>
                <a:latin typeface="Calibri" panose="020F0502020204030204" pitchFamily="34" charset="0"/>
                <a:ea typeface="Arial" panose="020B0604020202020204" pitchFamily="34" charset="0"/>
                <a:cs typeface="Arial" panose="020B0604020202020204" pitchFamily="34" charset="0"/>
              </a:rPr>
              <a:t> نفسها</a:t>
            </a:r>
            <a:r>
              <a:rPr lang="ar-SA" sz="1800" dirty="0">
                <a:effectLst/>
                <a:latin typeface="Calibri" panose="020F0502020204030204" pitchFamily="34" charset="0"/>
                <a:ea typeface="Arial" panose="020B0604020202020204" pitchFamily="34" charset="0"/>
                <a:cs typeface="Arial" panose="020B0604020202020204" pitchFamily="34" charset="0"/>
              </a:rPr>
              <a:t>. أنت ولدت </a:t>
            </a:r>
            <a:r>
              <a:rPr lang="ar-JO" sz="1800" dirty="0">
                <a:effectLst/>
                <a:latin typeface="Calibri" panose="020F0502020204030204" pitchFamily="34" charset="0"/>
                <a:ea typeface="Arial" panose="020B0604020202020204" pitchFamily="34" charset="0"/>
                <a:cs typeface="Arial" panose="020B0604020202020204" pitchFamily="34" charset="0"/>
              </a:rPr>
              <a:t>ولك الحق في التمتع</a:t>
            </a:r>
            <a:r>
              <a:rPr lang="ar-SA" sz="1800" dirty="0">
                <a:effectLst/>
                <a:latin typeface="Calibri" panose="020F0502020204030204" pitchFamily="34" charset="0"/>
                <a:ea typeface="Arial" panose="020B0604020202020204" pitchFamily="34" charset="0"/>
                <a:cs typeface="Arial" panose="020B0604020202020204" pitchFamily="34" charset="0"/>
              </a:rPr>
              <a:t> </a:t>
            </a:r>
            <a:r>
              <a:rPr lang="ar-JO" sz="1800" dirty="0">
                <a:effectLst/>
                <a:latin typeface="Calibri" panose="020F0502020204030204" pitchFamily="34" charset="0"/>
                <a:ea typeface="Arial" panose="020B0604020202020204" pitchFamily="34" charset="0"/>
                <a:cs typeface="Arial" panose="020B0604020202020204" pitchFamily="34" charset="0"/>
              </a:rPr>
              <a:t>ب</a:t>
            </a:r>
            <a:r>
              <a:rPr lang="ar-SA" sz="1800" dirty="0">
                <a:effectLst/>
                <a:latin typeface="Calibri" panose="020F0502020204030204" pitchFamily="34" charset="0"/>
                <a:ea typeface="Arial" panose="020B0604020202020204" pitchFamily="34" charset="0"/>
                <a:cs typeface="Arial" panose="020B0604020202020204" pitchFamily="34" charset="0"/>
              </a:rPr>
              <a:t>حقوق الإنسان.</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ليس عليك كسبه</a:t>
            </a:r>
            <a:r>
              <a:rPr lang="ar-JO" sz="1800" dirty="0">
                <a:effectLst/>
                <a:latin typeface="Calibri" panose="020F0502020204030204" pitchFamily="34" charset="0"/>
                <a:ea typeface="Arial" panose="020B0604020202020204" pitchFamily="34" charset="0"/>
                <a:cs typeface="Arial" panose="020B0604020202020204" pitchFamily="34" charset="0"/>
              </a:rPr>
              <a:t>ا</a:t>
            </a:r>
            <a:r>
              <a:rPr lang="ar-SA" sz="1800" dirty="0">
                <a:effectLst/>
                <a:latin typeface="Calibri" panose="020F0502020204030204" pitchFamily="34" charset="0"/>
                <a:ea typeface="Arial" panose="020B0604020202020204" pitchFamily="34" charset="0"/>
                <a:cs typeface="Arial" panose="020B0604020202020204" pitchFamily="34" charset="0"/>
              </a:rPr>
              <a:t>.</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لدينا الحق في التمتع بحقوق الإنسان الخاصة بنا دون تمييز بسبب النسب </a:t>
            </a:r>
            <a:r>
              <a:rPr lang="ar-JO" sz="1800" dirty="0">
                <a:effectLst/>
                <a:latin typeface="Calibri" panose="020F0502020204030204" pitchFamily="34" charset="0"/>
                <a:ea typeface="Arial" panose="020B0604020202020204" pitchFamily="34" charset="0"/>
                <a:cs typeface="Arial" panose="020B0604020202020204" pitchFamily="34" charset="0"/>
              </a:rPr>
              <a:t>أ</a:t>
            </a:r>
            <a:r>
              <a:rPr lang="ar-SA" sz="1800" dirty="0">
                <a:effectLst/>
                <a:latin typeface="Calibri" panose="020F0502020204030204" pitchFamily="34" charset="0"/>
                <a:ea typeface="Arial" panose="020B0604020202020204" pitchFamily="34" charset="0"/>
                <a:cs typeface="Arial" panose="020B0604020202020204" pitchFamily="34" charset="0"/>
              </a:rPr>
              <a:t>و</a:t>
            </a:r>
            <a:r>
              <a:rPr lang="ar-JO" sz="1800"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العرق </a:t>
            </a:r>
            <a:r>
              <a:rPr lang="ar-JO" sz="1800" dirty="0">
                <a:effectLst/>
                <a:latin typeface="Calibri" panose="020F0502020204030204" pitchFamily="34" charset="0"/>
                <a:ea typeface="Arial" panose="020B0604020202020204" pitchFamily="34" charset="0"/>
                <a:cs typeface="Arial" panose="020B0604020202020204" pitchFamily="34" charset="0"/>
              </a:rPr>
              <a:t>أ</a:t>
            </a:r>
            <a:r>
              <a:rPr lang="ar-SA" sz="1800" dirty="0">
                <a:effectLst/>
                <a:latin typeface="Calibri" panose="020F0502020204030204" pitchFamily="34" charset="0"/>
                <a:ea typeface="Arial" panose="020B0604020202020204" pitchFamily="34" charset="0"/>
                <a:cs typeface="Arial" panose="020B0604020202020204" pitchFamily="34" charset="0"/>
              </a:rPr>
              <a:t>و</a:t>
            </a:r>
            <a:r>
              <a:rPr lang="ar-JO" sz="1800"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اللون </a:t>
            </a:r>
            <a:r>
              <a:rPr lang="ar-JO" sz="1800" dirty="0">
                <a:effectLst/>
                <a:latin typeface="Calibri" panose="020F0502020204030204" pitchFamily="34" charset="0"/>
                <a:ea typeface="Arial" panose="020B0604020202020204" pitchFamily="34" charset="0"/>
                <a:cs typeface="Arial" panose="020B0604020202020204" pitchFamily="34" charset="0"/>
              </a:rPr>
              <a:t>أ</a:t>
            </a:r>
            <a:r>
              <a:rPr lang="ar-SA" sz="1800" dirty="0">
                <a:effectLst/>
                <a:latin typeface="Calibri" panose="020F0502020204030204" pitchFamily="34" charset="0"/>
                <a:ea typeface="Arial" panose="020B0604020202020204" pitchFamily="34" charset="0"/>
                <a:cs typeface="Arial" panose="020B0604020202020204" pitchFamily="34" charset="0"/>
              </a:rPr>
              <a:t>و</a:t>
            </a:r>
            <a:r>
              <a:rPr lang="ar-JO" sz="1800"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الأصول العرقية </a:t>
            </a:r>
            <a:r>
              <a:rPr lang="ar-JO" sz="1800" dirty="0">
                <a:effectLst/>
                <a:latin typeface="Calibri" panose="020F0502020204030204" pitchFamily="34" charset="0"/>
                <a:ea typeface="Arial" panose="020B0604020202020204" pitchFamily="34" charset="0"/>
                <a:cs typeface="Arial" panose="020B0604020202020204" pitchFamily="34" charset="0"/>
              </a:rPr>
              <a:t>أ</a:t>
            </a:r>
            <a:r>
              <a:rPr lang="ar-SA" sz="1800" dirty="0">
                <a:effectLst/>
                <a:latin typeface="Calibri" panose="020F0502020204030204" pitchFamily="34" charset="0"/>
                <a:ea typeface="Arial" panose="020B0604020202020204" pitchFamily="34" charset="0"/>
                <a:cs typeface="Arial" panose="020B0604020202020204" pitchFamily="34" charset="0"/>
              </a:rPr>
              <a:t>و</a:t>
            </a:r>
            <a:r>
              <a:rPr lang="ar-JO" sz="1800"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الجنسية </a:t>
            </a:r>
            <a:r>
              <a:rPr lang="ar-JO" sz="1800" dirty="0">
                <a:effectLst/>
                <a:latin typeface="Calibri" panose="020F0502020204030204" pitchFamily="34" charset="0"/>
                <a:ea typeface="Arial" panose="020B0604020202020204" pitchFamily="34" charset="0"/>
                <a:cs typeface="Arial" panose="020B0604020202020204" pitchFamily="34" charset="0"/>
              </a:rPr>
              <a:t>أ</a:t>
            </a:r>
            <a:r>
              <a:rPr lang="ar-SA" sz="1800" dirty="0">
                <a:effectLst/>
                <a:latin typeface="Calibri" panose="020F0502020204030204" pitchFamily="34" charset="0"/>
                <a:ea typeface="Arial" panose="020B0604020202020204" pitchFamily="34" charset="0"/>
                <a:cs typeface="Arial" panose="020B0604020202020204" pitchFamily="34" charset="0"/>
              </a:rPr>
              <a:t>و</a:t>
            </a:r>
            <a:r>
              <a:rPr lang="ar-JO" sz="1800"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القدرة </a:t>
            </a:r>
            <a:r>
              <a:rPr lang="ar-JO" sz="1800" dirty="0">
                <a:effectLst/>
                <a:latin typeface="Calibri" panose="020F0502020204030204" pitchFamily="34" charset="0"/>
                <a:ea typeface="Arial" panose="020B0604020202020204" pitchFamily="34" charset="0"/>
                <a:cs typeface="Arial" panose="020B0604020202020204" pitchFamily="34" charset="0"/>
              </a:rPr>
              <a:t>أ</a:t>
            </a:r>
            <a:r>
              <a:rPr lang="ar-SA" sz="1800" dirty="0">
                <a:effectLst/>
                <a:latin typeface="Calibri" panose="020F0502020204030204" pitchFamily="34" charset="0"/>
                <a:ea typeface="Arial" panose="020B0604020202020204" pitchFamily="34" charset="0"/>
                <a:cs typeface="Arial" panose="020B0604020202020204" pitchFamily="34" charset="0"/>
              </a:rPr>
              <a:t>و</a:t>
            </a:r>
            <a:r>
              <a:rPr lang="ar-JO" sz="1800"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السن </a:t>
            </a:r>
            <a:r>
              <a:rPr lang="ar-JO" sz="1800" dirty="0">
                <a:effectLst/>
                <a:latin typeface="Calibri" panose="020F0502020204030204" pitchFamily="34" charset="0"/>
                <a:ea typeface="Arial" panose="020B0604020202020204" pitchFamily="34" charset="0"/>
                <a:cs typeface="Arial" panose="020B0604020202020204" pitchFamily="34" charset="0"/>
              </a:rPr>
              <a:t>أ</a:t>
            </a:r>
            <a:r>
              <a:rPr lang="ar-SA" sz="1800" dirty="0">
                <a:effectLst/>
                <a:latin typeface="Calibri" panose="020F0502020204030204" pitchFamily="34" charset="0"/>
                <a:ea typeface="Arial" panose="020B0604020202020204" pitchFamily="34" charset="0"/>
                <a:cs typeface="Arial" panose="020B0604020202020204" pitchFamily="34" charset="0"/>
              </a:rPr>
              <a:t>و</a:t>
            </a:r>
            <a:r>
              <a:rPr lang="ar-JO" sz="1800"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الدين </a:t>
            </a:r>
            <a:r>
              <a:rPr lang="ar-JO" sz="1800" dirty="0">
                <a:effectLst/>
                <a:latin typeface="Calibri" panose="020F0502020204030204" pitchFamily="34" charset="0"/>
                <a:ea typeface="Arial" panose="020B0604020202020204" pitchFamily="34" charset="0"/>
                <a:cs typeface="Arial" panose="020B0604020202020204" pitchFamily="34" charset="0"/>
              </a:rPr>
              <a:t>أ</a:t>
            </a:r>
            <a:r>
              <a:rPr lang="ar-SA" sz="1800" dirty="0">
                <a:effectLst/>
                <a:latin typeface="Calibri" panose="020F0502020204030204" pitchFamily="34" charset="0"/>
                <a:ea typeface="Arial" panose="020B0604020202020204" pitchFamily="34" charset="0"/>
                <a:cs typeface="Arial" panose="020B0604020202020204" pitchFamily="34" charset="0"/>
              </a:rPr>
              <a:t>و</a:t>
            </a:r>
            <a:r>
              <a:rPr lang="ar-JO" sz="1800"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الجنس، أو من نحب. لدينا الحق في العمل والتعلم في مكان يخلو من التمييز.</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None/>
            </a:pPr>
            <a:endParaRPr dirty="0"/>
          </a:p>
        </p:txBody>
      </p:sp>
      <p:sp>
        <p:nvSpPr>
          <p:cNvPr id="90" name="Google Shape;90;gbdd8ef448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الحق في التعليم هو أيض</a:t>
            </a:r>
            <a:r>
              <a:rPr lang="ar-JO" sz="1800" dirty="0">
                <a:effectLst/>
                <a:latin typeface="Calibri" panose="020F0502020204030204" pitchFamily="34" charset="0"/>
                <a:ea typeface="Arial" panose="020B0604020202020204" pitchFamily="34" charset="0"/>
                <a:cs typeface="Arial" panose="020B0604020202020204" pitchFamily="34" charset="0"/>
              </a:rPr>
              <a:t>ً</a:t>
            </a:r>
            <a:r>
              <a:rPr lang="ar-SA" sz="1800" dirty="0">
                <a:effectLst/>
                <a:latin typeface="Calibri" panose="020F0502020204030204" pitchFamily="34" charset="0"/>
                <a:ea typeface="Arial" panose="020B0604020202020204" pitchFamily="34" charset="0"/>
                <a:cs typeface="Arial" panose="020B0604020202020204" pitchFamily="34" charset="0"/>
              </a:rPr>
              <a:t>ا حق من حقوق الإنسان الأساسية.</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فالتعليم يطلق العنان لقدرات الشخص للحصول على حقوقه الأخرى.</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لكل طفل الحق في التعليم الذي يوفر الفرص المتساوية، ويطلق طاقاتهم الكامنة، حيث لا يعانون من التمييز وحيث </a:t>
            </a:r>
            <a:r>
              <a:rPr lang="ar-JO" sz="1800" dirty="0">
                <a:effectLst/>
                <a:latin typeface="Calibri" panose="020F0502020204030204" pitchFamily="34" charset="0"/>
                <a:ea typeface="Arial" panose="020B0604020202020204" pitchFamily="34" charset="0"/>
                <a:cs typeface="Arial" panose="020B0604020202020204" pitchFamily="34" charset="0"/>
              </a:rPr>
              <a:t>يتعلمون </a:t>
            </a:r>
            <a:r>
              <a:rPr lang="ar-SA" sz="1800" dirty="0">
                <a:effectLst/>
                <a:latin typeface="Calibri" panose="020F0502020204030204" pitchFamily="34" charset="0"/>
                <a:ea typeface="Arial" panose="020B0604020202020204" pitchFamily="34" charset="0"/>
                <a:cs typeface="Arial" panose="020B0604020202020204" pitchFamily="34" charset="0"/>
              </a:rPr>
              <a:t>حول الثقافات المختلفة وحقوق الإنسان. ويشمل هذا الحق في معرفة الحقيقة عن تاريخ السكان الأصليين وثقافاتهم وتقاليدهم ووجهات نظرهم.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Font typeface="Arial"/>
              <a:buNone/>
            </a:pPr>
            <a:endParaRPr sz="1600" b="1" dirty="0">
              <a:latin typeface="Arial"/>
              <a:ea typeface="Arial"/>
              <a:cs typeface="Arial"/>
              <a:sym typeface="Arial"/>
            </a:endParaRPr>
          </a:p>
          <a:p>
            <a:pPr marL="342900" lvl="0" indent="-241300" algn="l" rtl="0">
              <a:lnSpc>
                <a:spcPct val="100000"/>
              </a:lnSpc>
              <a:spcBef>
                <a:spcPts val="0"/>
              </a:spcBef>
              <a:spcAft>
                <a:spcPts val="0"/>
              </a:spcAft>
              <a:buClr>
                <a:schemeClr val="dk1"/>
              </a:buClr>
              <a:buSzPts val="1600"/>
              <a:buFont typeface="Noto Sans Symbols"/>
              <a:buNone/>
            </a:pPr>
            <a:endParaRPr sz="1600" b="1" dirty="0">
              <a:latin typeface="Arial"/>
              <a:ea typeface="Arial"/>
              <a:cs typeface="Arial"/>
              <a:sym typeface="Arial"/>
            </a:endParaRPr>
          </a:p>
        </p:txBody>
      </p:sp>
      <p:sp>
        <p:nvSpPr>
          <p:cNvPr id="99" name="Google Shape;9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80340" marR="180340" lvl="0" indent="-228600" algn="just" defTabSz="914400" rtl="1" eaLnBrk="1" fontAlgn="auto" latinLnBrk="0" hangingPunct="1">
              <a:lnSpc>
                <a:spcPct val="100000"/>
              </a:lnSpc>
              <a:spcBef>
                <a:spcPts val="0"/>
              </a:spcBef>
              <a:spcAft>
                <a:spcPts val="0"/>
              </a:spcAft>
              <a:buClr>
                <a:srgbClr val="000000"/>
              </a:buClr>
              <a:buSzPts val="1400"/>
              <a:buFont typeface="Arial"/>
              <a:buNone/>
              <a:tabLst/>
              <a:defRPr/>
            </a:pPr>
            <a:r>
              <a:rPr lang="ar-SA" sz="1800" dirty="0">
                <a:effectLst/>
                <a:latin typeface="Calibri" panose="020F0502020204030204" pitchFamily="34" charset="0"/>
                <a:ea typeface="Arial" panose="020B0604020202020204" pitchFamily="34" charset="0"/>
                <a:cs typeface="Arial" panose="020B0604020202020204" pitchFamily="34" charset="0"/>
              </a:rPr>
              <a:t> ما هو التمييز العنصري؟ التمييز العنصري هو إجراء أو قرار يعامل شخصاً أو جماعة معاملة غير عادلة أو مسيئة لأسباب مثل العرق أو الجنس أو الدين أو الإعاقة أو السن أو أي أسباب أخرى محددة. يحمي قانون أونتاريو لحقوق الإنسان الأشخاص من التمييز ل</a:t>
            </a:r>
            <a:r>
              <a:rPr lang="en-US" sz="1800" dirty="0">
                <a:effectLst/>
                <a:latin typeface="Arial" panose="020B0604020202020204" pitchFamily="34" charset="0"/>
                <a:ea typeface="Arial" panose="020B0604020202020204" pitchFamily="34" charset="0"/>
                <a:cs typeface="Arial" panose="020B0604020202020204" pitchFamily="34" charset="0"/>
              </a:rPr>
              <a:t>17</a:t>
            </a:r>
            <a:r>
              <a:rPr lang="ar-SA" sz="1800" dirty="0">
                <a:effectLst/>
                <a:latin typeface="Calibri" panose="020F0502020204030204" pitchFamily="34" charset="0"/>
                <a:ea typeface="Arial" panose="020B0604020202020204" pitchFamily="34" charset="0"/>
                <a:cs typeface="Arial" panose="020B0604020202020204" pitchFamily="34" charset="0"/>
              </a:rPr>
              <a:t> سبب.</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وهذه الأسباب تسمى أسس التمييز.</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وتشمل </a:t>
            </a:r>
            <a:r>
              <a:rPr lang="ar-JO" sz="1800" dirty="0">
                <a:effectLst/>
                <a:latin typeface="Segoe UI" panose="020B0502040204020203" pitchFamily="34" charset="0"/>
              </a:rPr>
              <a:t>أسس الحماية من التمييز </a:t>
            </a:r>
            <a:r>
              <a:rPr lang="ar-SA" sz="1800" dirty="0">
                <a:effectLst/>
                <a:latin typeface="Calibri" panose="020F0502020204030204" pitchFamily="34" charset="0"/>
                <a:ea typeface="Arial" panose="020B0604020202020204" pitchFamily="34" charset="0"/>
                <a:cs typeface="Arial" panose="020B0604020202020204" pitchFamily="34" charset="0"/>
              </a:rPr>
              <a:t>في أونتاريو العرق، والنسب، واللون، والجنسية، </a:t>
            </a:r>
            <a:r>
              <a:rPr lang="ar-JO" sz="1800" dirty="0">
                <a:effectLst/>
                <a:latin typeface="Calibri" panose="020F0502020204030204" pitchFamily="34" charset="0"/>
                <a:ea typeface="Arial" panose="020B0604020202020204" pitchFamily="34" charset="0"/>
                <a:cs typeface="Arial" panose="020B0604020202020204" pitchFamily="34" charset="0"/>
              </a:rPr>
              <a:t>والموطن الأصلي</a:t>
            </a:r>
            <a:r>
              <a:rPr lang="ar-SA" sz="1800" dirty="0">
                <a:effectLst/>
                <a:latin typeface="Calibri" panose="020F0502020204030204" pitchFamily="34" charset="0"/>
                <a:ea typeface="Arial" panose="020B0604020202020204" pitchFamily="34" charset="0"/>
                <a:cs typeface="Arial" panose="020B0604020202020204" pitchFamily="34" charset="0"/>
              </a:rPr>
              <a:t>، والأصل، والدين، والجنس، والميل الجنسي، والهوية الجنسانية، والتعبير الجنساني، والإعاقة، والعمر، والأسرة أو الحالة الاجتماعية.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457200" marR="0" lvl="0" indent="-228600" algn="l" rtl="0">
              <a:lnSpc>
                <a:spcPct val="100000"/>
              </a:lnSpc>
              <a:spcBef>
                <a:spcPts val="0"/>
              </a:spcBef>
              <a:spcAft>
                <a:spcPts val="0"/>
              </a:spcAft>
              <a:buClr>
                <a:srgbClr val="000000"/>
              </a:buClr>
              <a:buSzPts val="1400"/>
              <a:buFont typeface="Arial"/>
              <a:buNone/>
            </a:pPr>
            <a:r>
              <a:rPr lang="en-US" dirty="0"/>
              <a:t/>
            </a:r>
            <a:br>
              <a:rPr lang="en-US" dirty="0"/>
            </a:br>
            <a:r>
              <a:rPr lang="en-US" dirty="0">
                <a:solidFill>
                  <a:schemeClr val="dk1"/>
                </a:solidFill>
              </a:rPr>
              <a:t/>
            </a:r>
            <a:br>
              <a:rPr lang="en-US" dirty="0">
                <a:solidFill>
                  <a:schemeClr val="dk1"/>
                </a:solidFill>
              </a:rPr>
            </a:br>
            <a:endParaRPr dirty="0">
              <a:solidFill>
                <a:schemeClr val="dk1"/>
              </a:solidFill>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ما هو التحرش؟</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التحرش هو شكل من أشكال التمييز. و</a:t>
            </a:r>
            <a:r>
              <a:rPr lang="ar-JO" sz="1800" dirty="0">
                <a:effectLst/>
                <a:latin typeface="Calibri" panose="020F0502020204030204" pitchFamily="34" charset="0"/>
                <a:ea typeface="Arial" panose="020B0604020202020204" pitchFamily="34" charset="0"/>
                <a:cs typeface="Arial" panose="020B0604020202020204" pitchFamily="34" charset="0"/>
              </a:rPr>
              <a:t>ينطوي على أي </a:t>
            </a:r>
            <a:r>
              <a:rPr lang="ar-SA" sz="1800" dirty="0">
                <a:effectLst/>
                <a:latin typeface="Calibri" panose="020F0502020204030204" pitchFamily="34" charset="0"/>
                <a:ea typeface="Arial" panose="020B0604020202020204" pitchFamily="34" charset="0"/>
                <a:cs typeface="Arial" panose="020B0604020202020204" pitchFamily="34" charset="0"/>
              </a:rPr>
              <a:t>سلوك لفظي أو جسدي أو بيئي غير مرغوب فيه يسيء إليك أو يقلل من شأنك.</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بشكل عام، التحر</a:t>
            </a:r>
            <a:r>
              <a:rPr lang="ar-JO" sz="1800" dirty="0">
                <a:effectLst/>
                <a:latin typeface="Calibri" panose="020F0502020204030204" pitchFamily="34" charset="0"/>
                <a:ea typeface="Arial" panose="020B0604020202020204" pitchFamily="34" charset="0"/>
                <a:cs typeface="Arial" panose="020B0604020202020204" pitchFamily="34" charset="0"/>
              </a:rPr>
              <a:t>ّ</a:t>
            </a:r>
            <a:r>
              <a:rPr lang="ar-SA" sz="1800" dirty="0">
                <a:effectLst/>
                <a:latin typeface="Calibri" panose="020F0502020204030204" pitchFamily="34" charset="0"/>
                <a:ea typeface="Arial" panose="020B0604020202020204" pitchFamily="34" charset="0"/>
                <a:cs typeface="Arial" panose="020B0604020202020204" pitchFamily="34" charset="0"/>
              </a:rPr>
              <a:t>ش سلوك يستمر مع مرور الوقت. وفي بعض الحالات، يمكن أيض</a:t>
            </a:r>
            <a:r>
              <a:rPr lang="ar-JO" sz="1800" dirty="0">
                <a:effectLst/>
                <a:latin typeface="Calibri" panose="020F0502020204030204" pitchFamily="34" charset="0"/>
                <a:ea typeface="Arial" panose="020B0604020202020204" pitchFamily="34" charset="0"/>
                <a:cs typeface="Arial" panose="020B0604020202020204" pitchFamily="34" charset="0"/>
              </a:rPr>
              <a:t>ً</a:t>
            </a:r>
            <a:r>
              <a:rPr lang="ar-SA" sz="1800" dirty="0">
                <a:effectLst/>
                <a:latin typeface="Calibri" panose="020F0502020204030204" pitchFamily="34" charset="0"/>
                <a:ea typeface="Arial" panose="020B0604020202020204" pitchFamily="34" charset="0"/>
                <a:cs typeface="Arial" panose="020B0604020202020204" pitchFamily="34" charset="0"/>
              </a:rPr>
              <a:t>ا اعتبار الحوادث الخطيرة </a:t>
            </a:r>
            <a:r>
              <a:rPr lang="ar-JO" sz="1800" dirty="0">
                <a:effectLst/>
                <a:latin typeface="Calibri" panose="020F0502020204030204" pitchFamily="34" charset="0"/>
                <a:ea typeface="Arial" panose="020B0604020202020204" pitchFamily="34" charset="0"/>
                <a:cs typeface="Arial" panose="020B0604020202020204" pitchFamily="34" charset="0"/>
              </a:rPr>
              <a:t>التي حدثت لمرة </a:t>
            </a:r>
            <a:r>
              <a:rPr lang="ar-SA" sz="1800" dirty="0">
                <a:effectLst/>
                <a:latin typeface="Calibri" panose="020F0502020204030204" pitchFamily="34" charset="0"/>
                <a:ea typeface="Arial" panose="020B0604020202020204" pitchFamily="34" charset="0"/>
                <a:cs typeface="Arial" panose="020B0604020202020204" pitchFamily="34" charset="0"/>
              </a:rPr>
              <a:t>واحدة تحرّش. التحر</a:t>
            </a:r>
            <a:r>
              <a:rPr lang="ar-JO" sz="1800" dirty="0">
                <a:effectLst/>
                <a:latin typeface="Calibri" panose="020F0502020204030204" pitchFamily="34" charset="0"/>
                <a:ea typeface="Arial" panose="020B0604020202020204" pitchFamily="34" charset="0"/>
                <a:cs typeface="Arial" panose="020B0604020202020204" pitchFamily="34" charset="0"/>
              </a:rPr>
              <a:t>ّ</a:t>
            </a:r>
            <a:r>
              <a:rPr lang="ar-SA" sz="1800" dirty="0">
                <a:effectLst/>
                <a:latin typeface="Calibri" panose="020F0502020204030204" pitchFamily="34" charset="0"/>
                <a:ea typeface="Arial" panose="020B0604020202020204" pitchFamily="34" charset="0"/>
                <a:cs typeface="Arial" panose="020B0604020202020204" pitchFamily="34" charset="0"/>
              </a:rPr>
              <a:t>ش يحدث عندما يدلي شخص ما بتصريحات أو نكات </a:t>
            </a:r>
            <a:r>
              <a:rPr lang="ar-JO" sz="1800" dirty="0">
                <a:effectLst/>
                <a:latin typeface="Calibri" panose="020F0502020204030204" pitchFamily="34" charset="0"/>
                <a:ea typeface="Arial" panose="020B0604020202020204" pitchFamily="34" charset="0"/>
                <a:cs typeface="Arial" panose="020B0604020202020204" pitchFamily="34" charset="0"/>
              </a:rPr>
              <a:t>مزعجة </a:t>
            </a:r>
            <a:r>
              <a:rPr lang="ar-SA" sz="1800" dirty="0">
                <a:effectLst/>
                <a:latin typeface="Calibri" panose="020F0502020204030204" pitchFamily="34" charset="0"/>
                <a:ea typeface="Arial" panose="020B0604020202020204" pitchFamily="34" charset="0"/>
                <a:cs typeface="Arial" panose="020B0604020202020204" pitchFamily="34" charset="0"/>
              </a:rPr>
              <a:t>حول عرقك أو دينك أو إعاقة أو أي أساس آخر للتمييز؛ وعند</a:t>
            </a:r>
            <a:r>
              <a:rPr lang="ar-JO" sz="1800" dirty="0">
                <a:effectLst/>
                <a:latin typeface="Calibri" panose="020F0502020204030204" pitchFamily="34" charset="0"/>
                <a:ea typeface="Arial" panose="020B0604020202020204" pitchFamily="34" charset="0"/>
                <a:cs typeface="Arial" panose="020B0604020202020204" pitchFamily="34" charset="0"/>
              </a:rPr>
              <a:t> تهديدك </a:t>
            </a:r>
            <a:r>
              <a:rPr lang="ar-SA" sz="1800" dirty="0">
                <a:effectLst/>
                <a:latin typeface="Calibri" panose="020F0502020204030204" pitchFamily="34" charset="0"/>
                <a:ea typeface="Arial" panose="020B0604020202020204" pitchFamily="34" charset="0"/>
                <a:cs typeface="Arial" panose="020B0604020202020204" pitchFamily="34" charset="0"/>
              </a:rPr>
              <a:t>أو </a:t>
            </a:r>
            <a:r>
              <a:rPr lang="ar-JO" sz="1800" dirty="0">
                <a:effectLst/>
                <a:latin typeface="Calibri" panose="020F0502020204030204" pitchFamily="34" charset="0"/>
                <a:ea typeface="Arial" panose="020B0604020202020204" pitchFamily="34" charset="0"/>
                <a:cs typeface="Arial" panose="020B0604020202020204" pitchFamily="34" charset="0"/>
              </a:rPr>
              <a:t>إرهابك</a:t>
            </a:r>
            <a:r>
              <a:rPr lang="ar-SA" sz="1800" dirty="0">
                <a:effectLst/>
                <a:latin typeface="Calibri" panose="020F0502020204030204" pitchFamily="34" charset="0"/>
                <a:ea typeface="Arial" panose="020B0604020202020204" pitchFamily="34" charset="0"/>
                <a:cs typeface="Arial" panose="020B0604020202020204" pitchFamily="34" charset="0"/>
              </a:rPr>
              <a:t> بسبب جنسك أو عمرك أو وضعك العائلي أو أي فئة من الفئات المحمية الأخرى؛ أو عند الاتصال</a:t>
            </a:r>
            <a:r>
              <a:rPr lang="ar-JO" sz="1800" dirty="0">
                <a:effectLst/>
                <a:latin typeface="Calibri" panose="020F0502020204030204" pitchFamily="34" charset="0"/>
                <a:ea typeface="Arial" panose="020B0604020202020204" pitchFamily="34" charset="0"/>
                <a:cs typeface="Arial" panose="020B0604020202020204" pitchFamily="34" charset="0"/>
              </a:rPr>
              <a:t> معك جسديًا بشكل مزعج</a:t>
            </a:r>
            <a:r>
              <a:rPr lang="ar-SA" sz="1800" dirty="0">
                <a:effectLst/>
                <a:latin typeface="Calibri" panose="020F0502020204030204" pitchFamily="34" charset="0"/>
                <a:ea typeface="Arial" panose="020B0604020202020204" pitchFamily="34" charset="0"/>
                <a:cs typeface="Arial" panose="020B0604020202020204" pitchFamily="34" charset="0"/>
              </a:rPr>
              <a:t> مثل اللمس، أو الربت، أو القرص أو العناق.  أو عندما ينبذونك أو يعزلونك بسبب هويتك الجنسية أو لونك</a:t>
            </a:r>
            <a:r>
              <a:rPr lang="ar-JO" sz="1800" dirty="0">
                <a:effectLst/>
                <a:latin typeface="Calibri" panose="020F0502020204030204" pitchFamily="34" charset="0"/>
                <a:ea typeface="Arial" panose="020B0604020202020204" pitchFamily="34" charset="0"/>
                <a:cs typeface="Arial" panose="020B0604020202020204" pitchFamily="34" charset="0"/>
              </a:rPr>
              <a:t> أو إعاقتك</a:t>
            </a:r>
            <a:r>
              <a:rPr lang="ar-SA" sz="1800" dirty="0">
                <a:effectLst/>
                <a:latin typeface="Calibri" panose="020F0502020204030204" pitchFamily="34" charset="0"/>
                <a:ea typeface="Arial" panose="020B0604020202020204" pitchFamily="34" charset="0"/>
                <a:cs typeface="Arial" panose="020B0604020202020204" pitchFamily="34" charset="0"/>
              </a:rPr>
              <a:t> أو أي </a:t>
            </a:r>
            <a:r>
              <a:rPr lang="ar-JO" sz="1800" dirty="0">
                <a:effectLst/>
                <a:latin typeface="Calibri" panose="020F0502020204030204" pitchFamily="34" charset="0"/>
                <a:ea typeface="Arial" panose="020B0604020202020204" pitchFamily="34" charset="0"/>
                <a:cs typeface="Arial" panose="020B0604020202020204" pitchFamily="34" charset="0"/>
              </a:rPr>
              <a:t>من أسس الحماية من التمييز الأخرى</a:t>
            </a:r>
            <a:r>
              <a:rPr lang="ar-SA" sz="1800" dirty="0">
                <a:effectLst/>
                <a:latin typeface="Calibri" panose="020F0502020204030204" pitchFamily="34" charset="0"/>
                <a:ea typeface="Arial" panose="020B0604020202020204" pitchFamily="34" charset="0"/>
                <a:cs typeface="Arial" panose="020B0604020202020204" pitchFamily="34" charset="0"/>
              </a:rPr>
              <a:t>؛ أو عندما يجعلونك موضوع رسوماتهم على الجدران أو في الصور</a:t>
            </a:r>
            <a:r>
              <a:rPr lang="ar-JO" sz="1800"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بسبب كونك من أحد الفئات المحمية من التمييز. كل هذه أمثلة على التحر</a:t>
            </a:r>
            <a:r>
              <a:rPr lang="ar-JO" sz="1800" dirty="0">
                <a:effectLst/>
                <a:latin typeface="Calibri" panose="020F0502020204030204" pitchFamily="34" charset="0"/>
                <a:ea typeface="Arial" panose="020B0604020202020204" pitchFamily="34" charset="0"/>
                <a:cs typeface="Arial" panose="020B0604020202020204" pitchFamily="34" charset="0"/>
              </a:rPr>
              <a:t>ّ</a:t>
            </a:r>
            <a:r>
              <a:rPr lang="ar-SA" sz="1800" dirty="0">
                <a:effectLst/>
                <a:latin typeface="Calibri" panose="020F0502020204030204" pitchFamily="34" charset="0"/>
                <a:ea typeface="Arial" panose="020B0604020202020204" pitchFamily="34" charset="0"/>
                <a:cs typeface="Arial" panose="020B0604020202020204" pitchFamily="34" charset="0"/>
              </a:rPr>
              <a:t>ش.</a:t>
            </a:r>
            <a:endParaRPr lang="en-CA"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f89adafb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bf89adafb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ما هو</a:t>
            </a:r>
            <a:r>
              <a:rPr lang="ar-JO" sz="1800"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الاستيعاب؟ وفي بعض الأحيان توجد حواجز تمنع الشخص من الوصول إلى  التمتع الكامل بحقوقه. 'الاستيعاب' هو التغييرات التي نقوم بها لإزالة هذه الحواجز والسماح لك أو لطفلك الوصول الكامل لحقوقكم</a:t>
            </a:r>
            <a:r>
              <a:rPr lang="ar-SA" sz="1800" i="1" dirty="0">
                <a:effectLst/>
                <a:latin typeface="Calibri" panose="020F0502020204030204" pitchFamily="34" charset="0"/>
                <a:ea typeface="Arial" panose="020B0604020202020204" pitchFamily="34" charset="0"/>
                <a:cs typeface="Arial" panose="020B0604020202020204" pitchFamily="34" charset="0"/>
              </a:rPr>
              <a:t> </a:t>
            </a:r>
            <a:r>
              <a:rPr lang="en-US" sz="1800" b="1" i="1" dirty="0">
                <a:effectLst/>
                <a:latin typeface="Arial" panose="020B0604020202020204" pitchFamily="34" charset="0"/>
                <a:ea typeface="Arial" panose="020B0604020202020204" pitchFamily="34" charset="0"/>
                <a:cs typeface="Arial" panose="020B0604020202020204" pitchFamily="34" charset="0"/>
              </a:rPr>
              <a:t>.</a:t>
            </a:r>
            <a:r>
              <a:rPr lang="en-US" sz="1800" i="1" dirty="0">
                <a:effectLst/>
                <a:latin typeface="Arial" panose="020B0604020202020204" pitchFamily="34" charset="0"/>
                <a:ea typeface="Arial" panose="020B060402020202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457200" lvl="0" indent="-228600" algn="l" rtl="0">
              <a:lnSpc>
                <a:spcPct val="100000"/>
              </a:lnSpc>
              <a:spcBef>
                <a:spcPts val="0"/>
              </a:spcBef>
              <a:spcAft>
                <a:spcPts val="0"/>
              </a:spcAft>
              <a:buSzPts val="1400"/>
              <a:buNone/>
            </a:pPr>
            <a:endParaRPr dirty="0"/>
          </a:p>
        </p:txBody>
      </p:sp>
      <p:sp>
        <p:nvSpPr>
          <p:cNvPr id="156" name="Google Shape;156;gbf89adafb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98cea9b04_0_19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a98cea9b04_0_19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لقد وضعنا عدداً من الأسئلة للمساعدة في توجيه مساهماتكم في تطوير سياسات حقوق الإنسان وتركيز مناقشاتنا في المنتديات المجتمعية ومجموعات التركيز.</a:t>
            </a:r>
            <a:r>
              <a:rPr lang="en-US" sz="1800" dirty="0">
                <a:effectLst/>
                <a:latin typeface="Arial" panose="020B0604020202020204" pitchFamily="34" charset="0"/>
                <a:ea typeface="Arial" panose="020B060402020202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السؤال </a:t>
            </a:r>
            <a:r>
              <a:rPr lang="en-US" sz="1800" dirty="0">
                <a:effectLst/>
                <a:latin typeface="Arial" panose="020B0604020202020204" pitchFamily="34" charset="0"/>
                <a:ea typeface="Arial" panose="020B0604020202020204" pitchFamily="34" charset="0"/>
                <a:cs typeface="Arial" panose="020B0604020202020204" pitchFamily="34" charset="0"/>
              </a:rPr>
              <a:t>1</a:t>
            </a:r>
            <a:r>
              <a:rPr lang="ar-SA" sz="1800" dirty="0">
                <a:effectLst/>
                <a:latin typeface="Calibri" panose="020F0502020204030204" pitchFamily="34" charset="0"/>
                <a:ea typeface="Arial" panose="020B0604020202020204" pitchFamily="34" charset="0"/>
                <a:cs typeface="Arial" panose="020B0604020202020204" pitchFamily="34" charset="0"/>
              </a:rPr>
              <a:t> – </a:t>
            </a:r>
            <a:r>
              <a:rPr lang="ar-JO" sz="1800" dirty="0">
                <a:effectLst/>
                <a:latin typeface="Calibri" panose="020F0502020204030204" pitchFamily="34" charset="0"/>
                <a:ea typeface="Arial" panose="020B0604020202020204" pitchFamily="34" charset="0"/>
                <a:cs typeface="Arial" panose="020B0604020202020204" pitchFamily="34" charset="0"/>
              </a:rPr>
              <a:t>موجهات لتجعلك تفكر</a:t>
            </a:r>
            <a:r>
              <a:rPr lang="ar-SA" sz="1800" i="1"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 هل هناك أي هويات تعتقد أنها تواجه التمييز داخل مجلس مدارس منطقة أتوا-كارلتون؟ ما هي الطرق التي يعانون بها من التمييز؟</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كيف يمكن لمجلس مدارس منطقة أتوا-كارلتون منع هذا من الحدوث؟</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السؤال </a:t>
            </a:r>
            <a:r>
              <a:rPr lang="en-US" sz="1800" dirty="0">
                <a:effectLst/>
                <a:latin typeface="Arial" panose="020B0604020202020204" pitchFamily="34" charset="0"/>
                <a:ea typeface="Arial" panose="020B0604020202020204" pitchFamily="34" charset="0"/>
                <a:cs typeface="Arial" panose="020B0604020202020204" pitchFamily="34" charset="0"/>
              </a:rPr>
              <a:t>2</a:t>
            </a:r>
            <a:r>
              <a:rPr lang="ar-SA" sz="1800" dirty="0">
                <a:effectLst/>
                <a:latin typeface="Calibri" panose="020F0502020204030204" pitchFamily="34" charset="0"/>
                <a:ea typeface="Arial" panose="020B0604020202020204" pitchFamily="34" charset="0"/>
                <a:cs typeface="Arial" panose="020B0604020202020204" pitchFamily="34" charset="0"/>
              </a:rPr>
              <a:t> –</a:t>
            </a:r>
            <a:r>
              <a:rPr lang="ar-JO" sz="1800" dirty="0">
                <a:effectLst/>
                <a:latin typeface="Calibri" panose="020F0502020204030204" pitchFamily="34" charset="0"/>
                <a:ea typeface="Arial" panose="020B0604020202020204" pitchFamily="34" charset="0"/>
                <a:cs typeface="Arial" panose="020B0604020202020204" pitchFamily="34" charset="0"/>
              </a:rPr>
              <a:t> موجهات لتجعلك تفكر:</a:t>
            </a:r>
            <a:r>
              <a:rPr lang="ar-SA" sz="1800" i="1"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 ما هي بعض الأسباب الأخرى التي قد يتعرض فيها الناس للتمييز؟ هل ينبغي حماية هذه الأسباب من التمييز من خلال سياسة حقوق الإنسان الجديدة في مجلس مدارس منطقة أتوا-كارلتون؟ لماذا نعم، ولماذا لا؟ على سبيل المثال، ماذا عن الوضع الاجتماعي والاقتصادي؟ اللغة؟ هل هناك أسباب أخرى؟</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السؤال </a:t>
            </a:r>
            <a:r>
              <a:rPr lang="en-US" sz="1800" dirty="0">
                <a:effectLst/>
                <a:latin typeface="Arial" panose="020B0604020202020204" pitchFamily="34" charset="0"/>
                <a:ea typeface="Arial" panose="020B0604020202020204" pitchFamily="34" charset="0"/>
                <a:cs typeface="Arial" panose="020B0604020202020204" pitchFamily="34" charset="0"/>
              </a:rPr>
              <a:t>3</a:t>
            </a:r>
            <a:r>
              <a:rPr lang="ar-SA" sz="1800" dirty="0">
                <a:effectLst/>
                <a:latin typeface="Calibri" panose="020F0502020204030204" pitchFamily="34" charset="0"/>
                <a:ea typeface="Arial" panose="020B0604020202020204" pitchFamily="34" charset="0"/>
                <a:cs typeface="Arial" panose="020B0604020202020204" pitchFamily="34" charset="0"/>
              </a:rPr>
              <a:t> – </a:t>
            </a:r>
            <a:r>
              <a:rPr lang="ar-JO" sz="1800" dirty="0">
                <a:effectLst/>
                <a:latin typeface="Calibri" panose="020F0502020204030204" pitchFamily="34" charset="0"/>
                <a:ea typeface="Arial" panose="020B0604020202020204" pitchFamily="34" charset="0"/>
                <a:cs typeface="Arial" panose="020B0604020202020204" pitchFamily="34" charset="0"/>
              </a:rPr>
              <a:t>موجهات تجعلك تفكر: </a:t>
            </a:r>
            <a:r>
              <a:rPr lang="ar-SA" sz="1800" dirty="0">
                <a:effectLst/>
                <a:latin typeface="Calibri" panose="020F0502020204030204" pitchFamily="34" charset="0"/>
                <a:ea typeface="Arial" panose="020B0604020202020204" pitchFamily="34" charset="0"/>
                <a:cs typeface="Arial" panose="020B0604020202020204" pitchFamily="34" charset="0"/>
              </a:rPr>
              <a:t>كيف يمكننا بناء الثقة في هذه العملية؟ كيف يمكننا مساعدة الناس على الشعور بالأمان؟</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ما هي العملية التي يمكن أن تنجح مع الطلاب أو الموظفين أو الأسر؟ كيف يمكننا أن نجعلها متاحة للشعوب الأصلية، أو الأشخاص ذوي الإعاقة، أو للأشخاص الذين لا يتحدثون الإنجليزية أو الفرنسية؟ أشخاص آخرون؟ ما نوع الدعم الذي ينبغي أن نفكر في توفيره؟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180340" marR="180340" algn="just" rtl="1"/>
            <a:r>
              <a:rPr lang="ar-JO" sz="1800" dirty="0">
                <a:effectLst/>
                <a:latin typeface="Arial" panose="020B0604020202020204" pitchFamily="34" charset="0"/>
                <a:ea typeface="Arial" panose="020B0604020202020204" pitchFamily="34" charset="0"/>
                <a:cs typeface="Arial" panose="020B0604020202020204" pitchFamily="34" charset="0"/>
              </a:rPr>
              <a:t>السؤال 4 </a:t>
            </a:r>
            <a:r>
              <a:rPr lang="ar-SA" sz="1800" dirty="0">
                <a:effectLst/>
                <a:latin typeface="Calibri" panose="020F0502020204030204" pitchFamily="34" charset="0"/>
                <a:ea typeface="Arial" panose="020B0604020202020204" pitchFamily="34" charset="0"/>
                <a:cs typeface="Arial" panose="020B0604020202020204" pitchFamily="34" charset="0"/>
              </a:rPr>
              <a:t>-موجهات لتجعلك تفكر:</a:t>
            </a:r>
            <a:r>
              <a:rPr lang="ar-JO" sz="1800" dirty="0">
                <a:effectLst/>
                <a:latin typeface="Calibri" panose="020F050202020403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ما هي أفضل طريقة لمساعدة الطلاب والأسر والموظفين على فهم حقوقهم ومسؤولياتهم بموجب السياسة الجديدة عند صدورها؟ ما نوع المواد التعليمية التي يجب أن نحضرها؟ ما هي أنواع المشاركة والتواصل الأكثر كفاءة في تبادل المعلومات حول السياسة؟</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000000"/>
              </a:solidFill>
              <a:latin typeface="Arial"/>
              <a:ea typeface="Arial"/>
              <a:cs typeface="Arial"/>
              <a:sym typeface="Arial"/>
            </a:endParaRPr>
          </a:p>
        </p:txBody>
      </p:sp>
      <p:sp>
        <p:nvSpPr>
          <p:cNvPr id="164" name="Google Shape;164;ga98cea9b04_0_19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56031c162_0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b56031c162_0_2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80340" marR="180340" algn="just" rtl="1"/>
            <a:r>
              <a:rPr lang="ar-SA" sz="1800" b="1" dirty="0">
                <a:effectLst/>
                <a:latin typeface="Calibri" panose="020F0502020204030204" pitchFamily="34" charset="0"/>
                <a:ea typeface="Arial" panose="020B0604020202020204" pitchFamily="34" charset="0"/>
                <a:cs typeface="Arial" panose="020B0604020202020204" pitchFamily="34" charset="0"/>
              </a:rPr>
              <a:t>يمكن للطلاب والموظفين والأسر وأفراد المجتمع المحلي المشاركة في عملية التشاور بعدة طرق.</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b="1" dirty="0">
                <a:effectLst/>
                <a:latin typeface="Calibri" panose="020F0502020204030204" pitchFamily="34" charset="0"/>
                <a:ea typeface="Arial" panose="020B0604020202020204" pitchFamily="34" charset="0"/>
                <a:cs typeface="Arial" panose="020B0604020202020204" pitchFamily="34" charset="0"/>
              </a:rPr>
              <a:t>اختر </a:t>
            </a:r>
            <a:r>
              <a:rPr lang="ar-JO" sz="1800" b="1" dirty="0">
                <a:effectLst/>
                <a:latin typeface="Calibri" panose="020F0502020204030204" pitchFamily="34" charset="0"/>
                <a:ea typeface="Arial" panose="020B0604020202020204" pitchFamily="34" charset="0"/>
                <a:cs typeface="Arial" panose="020B0604020202020204" pitchFamily="34" charset="0"/>
              </a:rPr>
              <a:t>إحدى الطرق أو جميعها</a:t>
            </a:r>
            <a:r>
              <a:rPr lang="ar-SA" sz="1800" b="1" dirty="0">
                <a:effectLst/>
                <a:latin typeface="Calibri" panose="020F0502020204030204" pitchFamily="34" charset="0"/>
                <a:ea typeface="Arial" panose="020B0604020202020204" pitchFamily="34" charset="0"/>
                <a:cs typeface="Arial" panose="020B0604020202020204" pitchFamily="34" charset="0"/>
              </a:rPr>
              <a:t>!</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b="1" dirty="0">
                <a:effectLst/>
                <a:latin typeface="Calibri" panose="020F0502020204030204" pitchFamily="34" charset="0"/>
                <a:ea typeface="Arial" panose="020B0604020202020204" pitchFamily="34" charset="0"/>
                <a:cs typeface="Arial" panose="020B0604020202020204" pitchFamily="34" charset="0"/>
              </a:rPr>
              <a:t>نريد أن نسمع منك.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180340" marR="180340" algn="just" rtl="1"/>
            <a:r>
              <a:rPr lang="ar-SA" sz="1800" b="1" dirty="0">
                <a:effectLst/>
                <a:latin typeface="Calibri" panose="020F0502020204030204" pitchFamily="34" charset="0"/>
                <a:ea typeface="Arial" panose="020B0604020202020204" pitchFamily="34" charset="0"/>
                <a:cs typeface="Arial" panose="020B0604020202020204" pitchFamily="34" charset="0"/>
              </a:rPr>
              <a:t>فكر في إكمال الاستبيان على الإنترنت دون ذكر الاسم.</a:t>
            </a:r>
            <a:r>
              <a:rPr lang="en-US" sz="1800" b="1" dirty="0">
                <a:effectLst/>
                <a:latin typeface="Arial" panose="020B0604020202020204" pitchFamily="34" charset="0"/>
                <a:ea typeface="Arial" panose="020B0604020202020204" pitchFamily="34" charset="0"/>
                <a:cs typeface="Arial" panose="020B0604020202020204" pitchFamily="34" charset="0"/>
              </a:rPr>
              <a:t>  </a:t>
            </a:r>
            <a:r>
              <a:rPr lang="ar-SA" sz="1800" b="1" dirty="0">
                <a:effectLst/>
                <a:latin typeface="Calibri" panose="020F0502020204030204" pitchFamily="34" charset="0"/>
                <a:ea typeface="Arial" panose="020B0604020202020204" pitchFamily="34" charset="0"/>
                <a:cs typeface="Arial" panose="020B0604020202020204" pitchFamily="34" charset="0"/>
              </a:rPr>
              <a:t>يمكنك إيجاده على صفحة الاستشارة حول سياسة حقوق الإنسان الخاصة بمجلس مدارس منطقة أتوا-كارلتون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180340" marR="180340" algn="just" rtl="1"/>
            <a:r>
              <a:rPr lang="ar-SA" sz="1800" b="1" dirty="0">
                <a:effectLst/>
                <a:latin typeface="Calibri" panose="020F0502020204030204" pitchFamily="34" charset="0"/>
                <a:ea typeface="Arial" panose="020B0604020202020204" pitchFamily="34" charset="0"/>
                <a:cs typeface="Arial" panose="020B0604020202020204" pitchFamily="34" charset="0"/>
              </a:rPr>
              <a:t>اخذ باعتبارك إرسال ملاحظاتك المكتوبة حول ما تعتقد أنه أمر هام  عبر البريد الإلكتروني:</a:t>
            </a:r>
            <a:r>
              <a:rPr lang="en-US" sz="1800" b="1" dirty="0" err="1">
                <a:effectLst/>
                <a:latin typeface="Arial" panose="020B0604020202020204" pitchFamily="34" charset="0"/>
                <a:ea typeface="Arial" panose="020B0604020202020204" pitchFamily="34" charset="0"/>
                <a:cs typeface="Arial" panose="020B0604020202020204" pitchFamily="34" charset="0"/>
              </a:rPr>
              <a:t>consultation.humanrights</a:t>
            </a:r>
            <a:r>
              <a:rPr lang="en-US" sz="1800" b="1" dirty="0">
                <a:effectLst/>
                <a:latin typeface="Arial" panose="020B0604020202020204" pitchFamily="34" charset="0"/>
                <a:ea typeface="Arial" panose="020B0604020202020204" pitchFamily="34" charset="0"/>
                <a:cs typeface="Arial" panose="020B0604020202020204" pitchFamily="34" charset="0"/>
              </a:rPr>
              <a:t> @ocdsb.ca</a:t>
            </a:r>
            <a:r>
              <a:rPr lang="ar-SA" sz="1800" b="1" dirty="0">
                <a:effectLst/>
                <a:latin typeface="Calibri" panose="020F0502020204030204" pitchFamily="34" charset="0"/>
                <a:ea typeface="Arial" panose="020B060402020202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180340" marR="180340" algn="just" rtl="1"/>
            <a:r>
              <a:rPr lang="ar-SA" sz="1800" b="1" dirty="0">
                <a:effectLst/>
                <a:latin typeface="Calibri" panose="020F0502020204030204" pitchFamily="34" charset="0"/>
                <a:ea typeface="Arial" panose="020B0604020202020204" pitchFamily="34" charset="0"/>
                <a:cs typeface="Arial" panose="020B0604020202020204" pitchFamily="34" charset="0"/>
              </a:rPr>
              <a:t>فكر في الاشتراك في منتدى مجتمعي أو مناقشة مجموعة تركيز.</a:t>
            </a:r>
            <a:r>
              <a:rPr lang="en-US" sz="1800" b="1" dirty="0">
                <a:effectLst/>
                <a:latin typeface="Arial" panose="020B0604020202020204" pitchFamily="34" charset="0"/>
                <a:ea typeface="Arial" panose="020B0604020202020204" pitchFamily="34" charset="0"/>
                <a:cs typeface="Arial" panose="020B0604020202020204" pitchFamily="34" charset="0"/>
              </a:rPr>
              <a:t>  </a:t>
            </a:r>
            <a:r>
              <a:rPr lang="ar-SA" sz="1800" b="1" dirty="0">
                <a:effectLst/>
                <a:latin typeface="Calibri" panose="020F0502020204030204" pitchFamily="34" charset="0"/>
                <a:ea typeface="Arial" panose="020B0604020202020204" pitchFamily="34" charset="0"/>
                <a:cs typeface="Arial" panose="020B0604020202020204" pitchFamily="34" charset="0"/>
              </a:rPr>
              <a:t>شاهد  صفحة الاستشارة حول سياسة حقوق الإنسان الخاصة بمجلس مدارس منطقة أتوا-كارلتون للحصول على تفاصيل حول الفرص عند إتاحتها.</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180340" marR="180340" algn="just" rtl="1"/>
            <a:r>
              <a:rPr lang="ar-SA" sz="1800" b="1" dirty="0">
                <a:effectLst/>
                <a:latin typeface="Calibri" panose="020F0502020204030204" pitchFamily="34" charset="0"/>
                <a:ea typeface="Arial" panose="020B0604020202020204" pitchFamily="34" charset="0"/>
                <a:cs typeface="Arial" panose="020B0604020202020204" pitchFamily="34" charset="0"/>
              </a:rPr>
              <a:t>تعزيز وحماية حقوق الإنسان مسؤولية تقع على كاهلنا جميعًا.</a:t>
            </a:r>
            <a:r>
              <a:rPr lang="en-US" sz="1800" b="1" dirty="0">
                <a:effectLst/>
                <a:latin typeface="Arial" panose="020B0604020202020204" pitchFamily="34" charset="0"/>
                <a:ea typeface="Arial" panose="020B0604020202020204" pitchFamily="34" charset="0"/>
                <a:cs typeface="Arial" panose="020B0604020202020204" pitchFamily="34" charset="0"/>
              </a:rPr>
              <a:t>  </a:t>
            </a:r>
            <a:r>
              <a:rPr lang="ar-SA" sz="1800" b="1" dirty="0">
                <a:effectLst/>
                <a:latin typeface="Calibri" panose="020F0502020204030204" pitchFamily="34" charset="0"/>
                <a:ea typeface="Arial" panose="020B0604020202020204" pitchFamily="34" charset="0"/>
                <a:cs typeface="Arial" panose="020B0604020202020204" pitchFamily="34" charset="0"/>
              </a:rPr>
              <a:t>شارك وساعدنا في بناء سياسة تركز على الكرامة واحترام الجميع في مجتمعنا. حقوق الإنسان للجميع.</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75"/>
              </a:spcBef>
              <a:spcAft>
                <a:spcPts val="0"/>
              </a:spcAft>
              <a:buSzPts val="1400"/>
              <a:buNone/>
            </a:pPr>
            <a:endParaRPr sz="1400" b="1" dirty="0">
              <a:solidFill>
                <a:srgbClr val="000000"/>
              </a:solidFill>
              <a:latin typeface="Century Gothic"/>
              <a:ea typeface="Century Gothic"/>
              <a:cs typeface="Century Gothic"/>
              <a:sym typeface="Century Gothic"/>
            </a:endParaRPr>
          </a:p>
          <a:p>
            <a:pPr marL="0" lvl="0" indent="0" algn="l" rtl="0">
              <a:lnSpc>
                <a:spcPct val="100000"/>
              </a:lnSpc>
              <a:spcBef>
                <a:spcPts val="75"/>
              </a:spcBef>
              <a:spcAft>
                <a:spcPts val="75"/>
              </a:spcAft>
              <a:buSzPts val="1400"/>
              <a:buNone/>
            </a:pPr>
            <a:endParaRPr sz="1400" b="1" dirty="0">
              <a:solidFill>
                <a:srgbClr val="000000"/>
              </a:solidFill>
              <a:latin typeface="Century Gothic"/>
              <a:ea typeface="Century Gothic"/>
              <a:cs typeface="Century Gothic"/>
              <a:sym typeface="Century Gothic"/>
            </a:endParaRPr>
          </a:p>
        </p:txBody>
      </p:sp>
      <p:sp>
        <p:nvSpPr>
          <p:cNvPr id="179" name="Google Shape;179;gb56031c162_0_2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b039f783e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b039f783e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80340" marR="180340" algn="just" rtl="1"/>
            <a:r>
              <a:rPr lang="ar-SA" sz="1800" dirty="0">
                <a:effectLst/>
                <a:latin typeface="Calibri" panose="020F0502020204030204" pitchFamily="34" charset="0"/>
                <a:ea typeface="Arial" panose="020B0604020202020204" pitchFamily="34" charset="0"/>
                <a:cs typeface="Arial" panose="020B0604020202020204" pitchFamily="34" charset="0"/>
              </a:rPr>
              <a:t>هذا </a:t>
            </a:r>
            <a:r>
              <a:rPr lang="ar-JO" sz="1800" dirty="0">
                <a:effectLst/>
                <a:latin typeface="Calibri" panose="020F0502020204030204" pitchFamily="34" charset="0"/>
                <a:ea typeface="Arial" panose="020B0604020202020204" pitchFamily="34" charset="0"/>
                <a:cs typeface="Arial" panose="020B0604020202020204" pitchFamily="34" charset="0"/>
              </a:rPr>
              <a:t>هو </a:t>
            </a:r>
            <a:r>
              <a:rPr lang="ar-SA" sz="1800" dirty="0">
                <a:effectLst/>
                <a:latin typeface="Calibri" panose="020F0502020204030204" pitchFamily="34" charset="0"/>
                <a:ea typeface="Arial" panose="020B0604020202020204" pitchFamily="34" charset="0"/>
                <a:cs typeface="Arial" panose="020B0604020202020204" pitchFamily="34" charset="0"/>
              </a:rPr>
              <a:t>الجدول الزمني للاستشارات الخاصة بسياسة حقوق الإنسان. نحن حالي</a:t>
            </a:r>
            <a:r>
              <a:rPr lang="ar-JO" sz="1800" dirty="0">
                <a:effectLst/>
                <a:latin typeface="Calibri" panose="020F0502020204030204" pitchFamily="34" charset="0"/>
                <a:ea typeface="Arial" panose="020B0604020202020204" pitchFamily="34" charset="0"/>
                <a:cs typeface="Arial" panose="020B0604020202020204" pitchFamily="34" charset="0"/>
              </a:rPr>
              <a:t>ً</a:t>
            </a:r>
            <a:r>
              <a:rPr lang="ar-SA" sz="1800" dirty="0">
                <a:effectLst/>
                <a:latin typeface="Calibri" panose="020F0502020204030204" pitchFamily="34" charset="0"/>
                <a:ea typeface="Arial" panose="020B0604020202020204" pitchFamily="34" charset="0"/>
                <a:cs typeface="Arial" panose="020B0604020202020204" pitchFamily="34" charset="0"/>
              </a:rPr>
              <a:t>ا في المرحلة </a:t>
            </a:r>
            <a:r>
              <a:rPr lang="en-US" sz="1800" dirty="0">
                <a:effectLst/>
                <a:latin typeface="Arial" panose="020B0604020202020204" pitchFamily="34" charset="0"/>
                <a:ea typeface="Arial" panose="020B0604020202020204" pitchFamily="34" charset="0"/>
                <a:cs typeface="Arial" panose="020B0604020202020204" pitchFamily="34" charset="0"/>
              </a:rPr>
              <a:t>1</a:t>
            </a:r>
            <a:r>
              <a:rPr lang="ar-SA" sz="1800" dirty="0">
                <a:effectLst/>
                <a:latin typeface="Calibri" panose="020F0502020204030204" pitchFamily="34" charset="0"/>
                <a:ea typeface="Arial" panose="020B0604020202020204" pitchFamily="34" charset="0"/>
                <a:cs typeface="Arial" panose="020B0604020202020204" pitchFamily="34" charset="0"/>
              </a:rPr>
              <a:t>.</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سنجري مناقشات جماعية على الإنترنت يشارك فيها الطلاب والموظفين والأسر وكذلك منتديات المجتمع لإتاحة المجال لك لإبداء وجهة نظرك.</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سنقوم بصياغة سياسة تستند إلى ما نسمعه من مجتمع  مجلس مدارس منطقة أتوا-كارلتون في المرحلة الأولى، وفي المرحلة الثانية سنشارك مشروع السياسة مع الجميع مرة أخرى للحصول على المزيد من الملاحظات.</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ar-SA" sz="1800" dirty="0">
                <a:effectLst/>
                <a:latin typeface="Calibri" panose="020F0502020204030204" pitchFamily="34" charset="0"/>
                <a:ea typeface="Arial" panose="020B0604020202020204" pitchFamily="34" charset="0"/>
                <a:cs typeface="Arial" panose="020B0604020202020204" pitchFamily="34" charset="0"/>
              </a:rPr>
              <a:t>نأمل أن تكون سياسة حقوق الإنسان جاهزة لعرضها على مجلس الأمناء في تشرين الأول/أكتوبر </a:t>
            </a:r>
            <a:r>
              <a:rPr lang="en-US" sz="1800" dirty="0">
                <a:effectLst/>
                <a:latin typeface="Arial" panose="020B0604020202020204" pitchFamily="34" charset="0"/>
                <a:ea typeface="Arial" panose="020B0604020202020204" pitchFamily="34" charset="0"/>
                <a:cs typeface="Arial" panose="020B0604020202020204" pitchFamily="34" charset="0"/>
              </a:rPr>
              <a:t>2021</a:t>
            </a:r>
            <a:r>
              <a:rPr lang="ar-SA" sz="1800" dirty="0">
                <a:effectLst/>
                <a:latin typeface="Calibri" panose="020F0502020204030204" pitchFamily="34" charset="0"/>
                <a:ea typeface="Arial" panose="020B0604020202020204" pitchFamily="34" charset="0"/>
                <a:cs typeface="Arial" panose="020B0604020202020204" pitchFamily="34" charset="0"/>
              </a:rPr>
              <a:t>.</a:t>
            </a:r>
            <a:endParaRPr lang="en-CA"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8" name="Google Shape;208;gb039f783e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o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o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venir"/>
                <a:ea typeface="Avenir"/>
                <a:cs typeface="Avenir"/>
                <a:sym typeface="Aveni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venir"/>
                <a:ea typeface="Avenir"/>
                <a:cs typeface="Avenir"/>
                <a:sym typeface="Avenir"/>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venir"/>
                <a:ea typeface="Avenir"/>
                <a:cs typeface="Avenir"/>
                <a:sym typeface="Avenir"/>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Lora"/>
              <a:buNone/>
              <a:defRPr sz="3600" b="0"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drive.google.com/file/d/1sLrkDGgeU45yDO-XpqUMLtLvvJ1LreTN/view"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e2fbuOjK0Uc"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drive.google.com/file/d/1fck976xOHerqh8QE-yW3j__0pw5WUg9W/view" TargetMode="External"/><Relationship Id="rId5" Type="http://schemas.openxmlformats.org/officeDocument/2006/relationships/hyperlink" Target="https://www.chrc-ccdp.gc.ca/eng/content/asl"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NTmfpCZSurruP62wG5L4kSUPhKbfG26P/vi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drive.google.com/file/d/1rAqMYc3fn7fIkwYZ2YDRbNLmiDZqu6nY/vie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0EzPPd-1Sl1snrLhqbScQmjUnVzIY0d9/vie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UCNOGTZ6gUTM7vJgwQIiecyttpwkbe0e/vi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hyperlink" Target="http://drive.google.com/file/d/1e3Xwbp9JjsKkDg50dJ1x0LTsB_FddDSz/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ocdsb.ca/cms/One.aspx?portalId=55478&amp;pageId=3642979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drive.google.com/file/d/1GVJndUHsD-c_IOICWlSKxhZCzD6dYiv0/view" TargetMode="External"/><Relationship Id="rId4" Type="http://schemas.openxmlformats.org/officeDocument/2006/relationships/hyperlink" Target="mailto:consultation.humanrights@ocdsb.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GVJndUHsD-c_IOICWlSKxhZCzD6dYiv0/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13288" y="307645"/>
            <a:ext cx="11972301" cy="198240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6C266A"/>
              </a:buClr>
              <a:buSzPts val="4000"/>
              <a:buFont typeface="Lora"/>
              <a:buNone/>
            </a:pPr>
            <a:r>
              <a:rPr lang="ar-JO" sz="2600" b="1" dirty="0">
                <a:solidFill>
                  <a:schemeClr val="bg1"/>
                </a:solidFill>
                <a:latin typeface="Arial" panose="020B0604020202020204" pitchFamily="34" charset="0"/>
                <a:ea typeface="Avenir"/>
                <a:cs typeface="Arial" panose="020B0604020202020204" pitchFamily="34" charset="0"/>
                <a:sym typeface="Avenir"/>
              </a:rPr>
              <a:t>... بُغية خلق مناخ من التفاهم والاحترام المتبادل لكرامة كل إنسان وقيمته كي يشعر كل شخص بأنه جزء من المجتمع وأنه قادر على المساهمة الكاملة في تنمية المجتمع ورفاهه ..</a:t>
            </a:r>
            <a:r>
              <a:rPr lang="en-CA" sz="2600" b="1" dirty="0">
                <a:solidFill>
                  <a:schemeClr val="bg1"/>
                </a:solidFill>
                <a:latin typeface="Arial" panose="020B0604020202020204" pitchFamily="34" charset="0"/>
                <a:ea typeface="Avenir"/>
                <a:cs typeface="Arial" panose="020B0604020202020204" pitchFamily="34" charset="0"/>
                <a:sym typeface="Avenir"/>
              </a:rPr>
              <a:t/>
            </a:r>
            <a:br>
              <a:rPr lang="en-CA" sz="2600" b="1" dirty="0">
                <a:solidFill>
                  <a:schemeClr val="bg1"/>
                </a:solidFill>
                <a:latin typeface="Arial" panose="020B0604020202020204" pitchFamily="34" charset="0"/>
                <a:ea typeface="Avenir"/>
                <a:cs typeface="Arial" panose="020B0604020202020204" pitchFamily="34" charset="0"/>
                <a:sym typeface="Avenir"/>
              </a:rPr>
            </a:br>
            <a:r>
              <a:rPr lang="en-CA" sz="2600" b="1" dirty="0">
                <a:solidFill>
                  <a:schemeClr val="bg1"/>
                </a:solidFill>
                <a:latin typeface="Arial" panose="020B0604020202020204" pitchFamily="34" charset="0"/>
                <a:ea typeface="Avenir"/>
                <a:cs typeface="Arial" panose="020B0604020202020204" pitchFamily="34" charset="0"/>
                <a:sym typeface="Avenir"/>
              </a:rPr>
              <a:t/>
            </a:r>
            <a:br>
              <a:rPr lang="en-CA" sz="2600" b="1" dirty="0">
                <a:solidFill>
                  <a:schemeClr val="bg1"/>
                </a:solidFill>
                <a:latin typeface="Arial" panose="020B0604020202020204" pitchFamily="34" charset="0"/>
                <a:ea typeface="Avenir"/>
                <a:cs typeface="Arial" panose="020B0604020202020204" pitchFamily="34" charset="0"/>
                <a:sym typeface="Avenir"/>
              </a:rPr>
            </a:br>
            <a:r>
              <a:rPr lang="ar-JO" sz="2600" b="1" dirty="0">
                <a:solidFill>
                  <a:schemeClr val="bg1"/>
                </a:solidFill>
                <a:latin typeface="Arial" panose="020B0604020202020204" pitchFamily="34" charset="0"/>
                <a:ea typeface="Avenir"/>
                <a:cs typeface="Arial" panose="020B0604020202020204" pitchFamily="34" charset="0"/>
                <a:sym typeface="Avenir"/>
              </a:rPr>
              <a:t>ديباجة - قانون حقوق الإنسان في أونتاريو</a:t>
            </a:r>
            <a:r>
              <a:rPr lang="en-CA" sz="2600" b="1" dirty="0">
                <a:solidFill>
                  <a:schemeClr val="bg1"/>
                </a:solidFill>
                <a:latin typeface="Arial" panose="020B0604020202020204" pitchFamily="34" charset="0"/>
                <a:ea typeface="Avenir"/>
                <a:cs typeface="Arial" panose="020B0604020202020204" pitchFamily="34" charset="0"/>
                <a:sym typeface="Avenir"/>
              </a:rPr>
              <a:t/>
            </a:r>
            <a:br>
              <a:rPr lang="en-CA" sz="2600" b="1" dirty="0">
                <a:solidFill>
                  <a:schemeClr val="bg1"/>
                </a:solidFill>
                <a:latin typeface="Arial" panose="020B0604020202020204" pitchFamily="34" charset="0"/>
                <a:ea typeface="Avenir"/>
                <a:cs typeface="Arial" panose="020B0604020202020204" pitchFamily="34" charset="0"/>
                <a:sym typeface="Avenir"/>
              </a:rPr>
            </a:br>
            <a:endParaRPr lang="en-CA" sz="2600" b="1" dirty="0">
              <a:solidFill>
                <a:schemeClr val="bg1"/>
              </a:solidFill>
              <a:latin typeface="Arial" panose="020B0604020202020204" pitchFamily="34" charset="0"/>
              <a:ea typeface="Avenir"/>
              <a:cs typeface="Arial" panose="020B0604020202020204" pitchFamily="34" charset="0"/>
              <a:sym typeface="Avenir"/>
            </a:endParaRPr>
          </a:p>
        </p:txBody>
      </p:sp>
      <p:pic>
        <p:nvPicPr>
          <p:cNvPr id="86" name="Google Shape;86;p1" title="Rec-2021-02-18-From-15-21-42-To-15-22-49.wav">
            <a:hlinkClick r:id="rId4"/>
          </p:cNvPr>
          <p:cNvPicPr preferRelativeResize="0"/>
          <p:nvPr/>
        </p:nvPicPr>
        <p:blipFill>
          <a:blip r:embed="rId5">
            <a:alphaModFix/>
          </a:blip>
          <a:stretch>
            <a:fillRect/>
          </a:stretch>
        </p:blipFill>
        <p:spPr>
          <a:xfrm>
            <a:off x="113300" y="5855202"/>
            <a:ext cx="556825" cy="556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bdd8ef448a_0_0"/>
          <p:cNvSpPr txBox="1"/>
          <p:nvPr/>
        </p:nvSpPr>
        <p:spPr>
          <a:xfrm>
            <a:off x="685050" y="372750"/>
            <a:ext cx="3331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Lora"/>
              <a:buNone/>
            </a:pPr>
            <a:r>
              <a:rPr lang="ar-JO" sz="3200" b="1" dirty="0">
                <a:solidFill>
                  <a:schemeClr val="dk1"/>
                </a:solidFill>
                <a:latin typeface="Arial" panose="020B0604020202020204" pitchFamily="34" charset="0"/>
                <a:ea typeface="Lora"/>
                <a:cs typeface="Arial" panose="020B0604020202020204" pitchFamily="34" charset="0"/>
                <a:sym typeface="Lora"/>
              </a:rPr>
              <a:t>ما هي حقوق الإنسان؟</a:t>
            </a:r>
            <a:endParaRPr sz="3200" b="0" i="0" u="none" strike="noStrike" cap="none" dirty="0">
              <a:solidFill>
                <a:schemeClr val="dk1"/>
              </a:solidFill>
              <a:latin typeface="Arial" panose="020B0604020202020204" pitchFamily="34" charset="0"/>
              <a:ea typeface="Lora"/>
              <a:cs typeface="Arial" panose="020B0604020202020204" pitchFamily="34" charset="0"/>
              <a:sym typeface="Lora"/>
            </a:endParaRPr>
          </a:p>
        </p:txBody>
      </p:sp>
      <p:pic>
        <p:nvPicPr>
          <p:cNvPr id="93" name="Google Shape;93;gbdd8ef448a_0_0" descr="You can contact us at any point during the process&#10;TTY: 1-888-643-3304,&#10;info.com@ccdp-chrc.gc.ca, https://www.chrc-ccdp.gc.ca/eng" title="What Are Human Rights?">
            <a:hlinkClick r:id="rId3"/>
          </p:cNvPr>
          <p:cNvPicPr preferRelativeResize="0"/>
          <p:nvPr/>
        </p:nvPicPr>
        <p:blipFill>
          <a:blip r:embed="rId4">
            <a:alphaModFix/>
          </a:blip>
          <a:stretch>
            <a:fillRect/>
          </a:stretch>
        </p:blipFill>
        <p:spPr>
          <a:xfrm>
            <a:off x="4509850" y="300275"/>
            <a:ext cx="7402550" cy="5551950"/>
          </a:xfrm>
          <a:prstGeom prst="rect">
            <a:avLst/>
          </a:prstGeom>
          <a:noFill/>
          <a:ln>
            <a:noFill/>
          </a:ln>
        </p:spPr>
      </p:pic>
      <p:sp>
        <p:nvSpPr>
          <p:cNvPr id="94" name="Google Shape;94;gbdd8ef448a_0_0"/>
          <p:cNvSpPr txBox="1"/>
          <p:nvPr/>
        </p:nvSpPr>
        <p:spPr>
          <a:xfrm>
            <a:off x="493725" y="4485975"/>
            <a:ext cx="2514946" cy="126185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ar-JO" dirty="0">
                <a:latin typeface="+mj-lt"/>
                <a:ea typeface="Avenir"/>
                <a:cs typeface="Avenir"/>
                <a:sym typeface="Avenir"/>
              </a:rPr>
              <a:t>من:</a:t>
            </a:r>
          </a:p>
          <a:p>
            <a:pPr marL="0" lvl="0" indent="0" algn="r" rtl="0">
              <a:spcBef>
                <a:spcPts val="0"/>
              </a:spcBef>
              <a:spcAft>
                <a:spcPts val="0"/>
              </a:spcAft>
              <a:buNone/>
            </a:pPr>
            <a:r>
              <a:rPr lang="ar-JO" dirty="0">
                <a:latin typeface="+mj-lt"/>
                <a:ea typeface="Avenir"/>
                <a:cs typeface="Avenir"/>
                <a:sym typeface="Avenir"/>
              </a:rPr>
              <a:t>اللجنة الكندية لحقوق الإنسان</a:t>
            </a:r>
            <a:endParaRPr lang="en-US" dirty="0">
              <a:latin typeface="+mj-lt"/>
              <a:ea typeface="Avenir"/>
              <a:cs typeface="Avenir"/>
              <a:sym typeface="Avenir"/>
            </a:endParaRPr>
          </a:p>
          <a:p>
            <a:pPr marL="0" lvl="0" indent="0" algn="r" rtl="0">
              <a:spcBef>
                <a:spcPts val="0"/>
              </a:spcBef>
              <a:spcAft>
                <a:spcPts val="0"/>
              </a:spcAft>
              <a:buNone/>
            </a:pPr>
            <a:endParaRPr lang="en-US" dirty="0">
              <a:latin typeface="+mj-lt"/>
              <a:ea typeface="Avenir"/>
              <a:cs typeface="Avenir"/>
              <a:sym typeface="Avenir"/>
            </a:endParaRPr>
          </a:p>
          <a:p>
            <a:pPr marL="0" lvl="0" indent="0" rtl="0">
              <a:spcBef>
                <a:spcPts val="0"/>
              </a:spcBef>
              <a:spcAft>
                <a:spcPts val="0"/>
              </a:spcAft>
              <a:buNone/>
            </a:pPr>
            <a:r>
              <a:rPr lang="en-CA" dirty="0">
                <a:latin typeface="+mj-lt"/>
                <a:ea typeface="Avenir"/>
                <a:cs typeface="Avenir"/>
                <a:sym typeface="Avenir"/>
                <a:hlinkClick r:id="rId5"/>
              </a:rPr>
              <a:t>https://www.chrc-ccdp.gc.ca/eng/content/asl</a:t>
            </a:r>
            <a:endParaRPr dirty="0">
              <a:latin typeface="+mj-lt"/>
              <a:ea typeface="Avenir"/>
              <a:cs typeface="Avenir"/>
              <a:sym typeface="Avenir"/>
            </a:endParaRPr>
          </a:p>
        </p:txBody>
      </p:sp>
      <p:pic>
        <p:nvPicPr>
          <p:cNvPr id="95" name="Google Shape;95;gbdd8ef448a_0_0" title="Rec-2021-02-18-From-15-26-34-To-15-27-13.wav">
            <a:hlinkClick r:id="rId6"/>
          </p:cNvPr>
          <p:cNvPicPr preferRelativeResize="0"/>
          <p:nvPr/>
        </p:nvPicPr>
        <p:blipFill>
          <a:blip r:embed="rId7">
            <a:alphaModFix/>
          </a:blip>
          <a:stretch>
            <a:fillRect/>
          </a:stretch>
        </p:blipFill>
        <p:spPr>
          <a:xfrm>
            <a:off x="493725" y="4005975"/>
            <a:ext cx="569175" cy="569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pSp>
        <p:nvGrpSpPr>
          <p:cNvPr id="102" name="Google Shape;102;p2"/>
          <p:cNvGrpSpPr/>
          <p:nvPr/>
        </p:nvGrpSpPr>
        <p:grpSpPr>
          <a:xfrm>
            <a:off x="2311591" y="1062746"/>
            <a:ext cx="7672897" cy="4541297"/>
            <a:chOff x="0" y="189609"/>
            <a:chExt cx="7672897" cy="4541297"/>
          </a:xfrm>
        </p:grpSpPr>
        <p:sp>
          <p:nvSpPr>
            <p:cNvPr id="103" name="Google Shape;103;p2"/>
            <p:cNvSpPr/>
            <p:nvPr/>
          </p:nvSpPr>
          <p:spPr>
            <a:xfrm>
              <a:off x="0" y="189610"/>
              <a:ext cx="4541296" cy="4541296"/>
            </a:xfrm>
            <a:prstGeom prst="pie">
              <a:avLst>
                <a:gd name="adj1" fmla="val 5400000"/>
                <a:gd name="adj2" fmla="val 1620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2270648" y="189610"/>
              <a:ext cx="5298178" cy="4541296"/>
            </a:xfrm>
            <a:prstGeom prst="rect">
              <a:avLst/>
            </a:prstGeom>
            <a:solidFill>
              <a:schemeClr val="lt1">
                <a:alpha val="88627"/>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txBox="1"/>
            <p:nvPr/>
          </p:nvSpPr>
          <p:spPr>
            <a:xfrm>
              <a:off x="2374719" y="189609"/>
              <a:ext cx="5298178" cy="965025"/>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rgbClr val="000000"/>
                </a:buClr>
                <a:buSzPts val="3300"/>
                <a:buFont typeface="Arial"/>
                <a:buNone/>
              </a:pPr>
              <a:r>
                <a:rPr lang="ar-JO" sz="3300" dirty="0">
                  <a:latin typeface="+mn-lt"/>
                  <a:ea typeface="Avenir"/>
                  <a:cs typeface="+mn-cs"/>
                  <a:sym typeface="Avenir"/>
                </a:rPr>
                <a:t>تكافؤ بالفرص</a:t>
              </a:r>
              <a:endParaRPr sz="3300" b="0" i="0" u="none" strike="noStrike" cap="none" dirty="0">
                <a:solidFill>
                  <a:srgbClr val="000000"/>
                </a:solidFill>
                <a:latin typeface="+mn-lt"/>
                <a:ea typeface="Avenir"/>
                <a:cs typeface="+mn-cs"/>
                <a:sym typeface="Avenir"/>
              </a:endParaRPr>
            </a:p>
          </p:txBody>
        </p:sp>
        <p:sp>
          <p:nvSpPr>
            <p:cNvPr id="106" name="Google Shape;106;p2"/>
            <p:cNvSpPr/>
            <p:nvPr/>
          </p:nvSpPr>
          <p:spPr>
            <a:xfrm>
              <a:off x="596045" y="1154636"/>
              <a:ext cx="3349205" cy="3349205"/>
            </a:xfrm>
            <a:prstGeom prst="pie">
              <a:avLst>
                <a:gd name="adj1" fmla="val 5400000"/>
                <a:gd name="adj2" fmla="val 16200000"/>
              </a:avLst>
            </a:prstGeom>
            <a:solidFill>
              <a:srgbClr val="43BCB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2270648" y="1154634"/>
              <a:ext cx="5298178" cy="965025"/>
            </a:xfrm>
            <a:prstGeom prst="rect">
              <a:avLst/>
            </a:prstGeom>
            <a:solidFill>
              <a:schemeClr val="lt1">
                <a:alpha val="88627"/>
              </a:schemeClr>
            </a:solidFill>
            <a:ln w="25400" cap="flat" cmpd="sng">
              <a:solidFill>
                <a:srgbClr val="43BCB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ar-JO" sz="3200" b="0" i="0" u="none" strike="noStrike" cap="none" dirty="0">
                  <a:solidFill>
                    <a:srgbClr val="000000"/>
                  </a:solidFill>
                  <a:latin typeface="Arial"/>
                  <a:ea typeface="Arial"/>
                  <a:cs typeface="Arial"/>
                  <a:sym typeface="Arial"/>
                </a:rPr>
                <a:t>أقصى الإمكانات</a:t>
              </a:r>
            </a:p>
          </p:txBody>
        </p:sp>
        <p:sp>
          <p:nvSpPr>
            <p:cNvPr id="109" name="Google Shape;109;p2"/>
            <p:cNvSpPr/>
            <p:nvPr/>
          </p:nvSpPr>
          <p:spPr>
            <a:xfrm>
              <a:off x="1192090" y="2119661"/>
              <a:ext cx="2157115" cy="2157115"/>
            </a:xfrm>
            <a:prstGeom prst="pie">
              <a:avLst>
                <a:gd name="adj1" fmla="val 5400000"/>
                <a:gd name="adj2" fmla="val 16200000"/>
              </a:avLst>
            </a:prstGeom>
            <a:solidFill>
              <a:srgbClr val="45B36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2332980" y="2145834"/>
              <a:ext cx="5235846" cy="938849"/>
            </a:xfrm>
            <a:prstGeom prst="rect">
              <a:avLst/>
            </a:prstGeom>
            <a:solidFill>
              <a:schemeClr val="lt1">
                <a:alpha val="88627"/>
              </a:schemeClr>
            </a:solidFill>
            <a:ln w="25400" cap="flat" cmpd="sng">
              <a:solidFill>
                <a:srgbClr val="45B3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2" name="Google Shape;112;p2"/>
            <p:cNvSpPr/>
            <p:nvPr/>
          </p:nvSpPr>
          <p:spPr>
            <a:xfrm>
              <a:off x="1788135" y="3084687"/>
              <a:ext cx="965025" cy="965025"/>
            </a:xfrm>
            <a:prstGeom prst="pie">
              <a:avLst>
                <a:gd name="adj1" fmla="val 5400000"/>
                <a:gd name="adj2" fmla="val 16200000"/>
              </a:avLst>
            </a:prstGeom>
            <a:solidFill>
              <a:srgbClr val="6FAA4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2270648" y="3084687"/>
              <a:ext cx="5298178" cy="965025"/>
            </a:xfrm>
            <a:prstGeom prst="rect">
              <a:avLst/>
            </a:prstGeom>
            <a:solidFill>
              <a:schemeClr val="lt1">
                <a:alpha val="88627"/>
              </a:schemeClr>
            </a:solidFill>
            <a:ln w="25400" cap="flat" cmpd="sng">
              <a:solidFill>
                <a:srgbClr val="6FAA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ar-JO" sz="3200" b="0" i="0" u="none" strike="noStrike" cap="none" dirty="0">
                  <a:solidFill>
                    <a:srgbClr val="000000"/>
                  </a:solidFill>
                  <a:latin typeface="Arial"/>
                  <a:ea typeface="Arial"/>
                  <a:cs typeface="Arial"/>
                  <a:sym typeface="Arial"/>
                </a:rPr>
                <a:t>التنوع الثقافي وحقوق الإنسان</a:t>
              </a:r>
              <a:endParaRPr sz="3200" b="0" i="0" u="none" strike="noStrike" cap="none" dirty="0">
                <a:solidFill>
                  <a:srgbClr val="000000"/>
                </a:solidFill>
                <a:latin typeface="Arial"/>
                <a:ea typeface="Arial"/>
                <a:cs typeface="Arial"/>
                <a:sym typeface="Arial"/>
              </a:endParaRPr>
            </a:p>
          </p:txBody>
        </p:sp>
      </p:grpSp>
      <p:pic>
        <p:nvPicPr>
          <p:cNvPr id="115" name="Google Shape;115;p2" title="Rec-2021-02-18-From-16-13-38-To-16-14-10.wav">
            <a:hlinkClick r:id="rId3"/>
          </p:cNvPr>
          <p:cNvPicPr preferRelativeResize="0"/>
          <p:nvPr/>
        </p:nvPicPr>
        <p:blipFill>
          <a:blip r:embed="rId4">
            <a:alphaModFix/>
          </a:blip>
          <a:stretch>
            <a:fillRect/>
          </a:stretch>
        </p:blipFill>
        <p:spPr>
          <a:xfrm>
            <a:off x="428750" y="5188500"/>
            <a:ext cx="573175" cy="573175"/>
          </a:xfrm>
          <a:prstGeom prst="rect">
            <a:avLst/>
          </a:prstGeom>
          <a:noFill/>
          <a:ln>
            <a:noFill/>
          </a:ln>
        </p:spPr>
      </p:pic>
      <p:sp>
        <p:nvSpPr>
          <p:cNvPr id="3" name="Title 2">
            <a:extLst>
              <a:ext uri="{FF2B5EF4-FFF2-40B4-BE49-F238E27FC236}">
                <a16:creationId xmlns:a16="http://schemas.microsoft.com/office/drawing/2014/main" xmlns="" id="{39FF7A28-6947-400C-900D-1C1D7E9B5A6A}"/>
              </a:ext>
            </a:extLst>
          </p:cNvPr>
          <p:cNvSpPr>
            <a:spLocks noGrp="1"/>
          </p:cNvSpPr>
          <p:nvPr>
            <p:ph type="title"/>
          </p:nvPr>
        </p:nvSpPr>
        <p:spPr>
          <a:xfrm>
            <a:off x="838200" y="365125"/>
            <a:ext cx="10515600" cy="697621"/>
          </a:xfrm>
        </p:spPr>
        <p:txBody>
          <a:bodyPr/>
          <a:lstStyle/>
          <a:p>
            <a:pPr algn="r"/>
            <a:r>
              <a:rPr lang="ar-JO" dirty="0">
                <a:latin typeface="Arial" panose="020B0604020202020204" pitchFamily="34" charset="0"/>
                <a:cs typeface="Arial" panose="020B0604020202020204" pitchFamily="34" charset="0"/>
              </a:rPr>
              <a:t>ما هو الحق في التعليم؟</a:t>
            </a:r>
            <a:endParaRPr lang="en-CA"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7037F632-5B35-4A7D-9BD6-DD7FBC7F8976}"/>
              </a:ext>
            </a:extLst>
          </p:cNvPr>
          <p:cNvSpPr txBox="1"/>
          <p:nvPr/>
        </p:nvSpPr>
        <p:spPr>
          <a:xfrm>
            <a:off x="3952070" y="3182924"/>
            <a:ext cx="6096000" cy="584775"/>
          </a:xfrm>
          <a:prstGeom prst="rect">
            <a:avLst/>
          </a:prstGeom>
          <a:noFill/>
        </p:spPr>
        <p:txBody>
          <a:bodyPr wrap="square">
            <a:spAutoFit/>
          </a:bodyPr>
          <a:lstStyle/>
          <a:p>
            <a:pPr algn="ctr"/>
            <a:r>
              <a:rPr lang="en-CA" sz="3200" dirty="0"/>
              <a:t>عدم التمييز العنصري</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2" name="Google Shape;122;p4"/>
          <p:cNvGrpSpPr/>
          <p:nvPr/>
        </p:nvGrpSpPr>
        <p:grpSpPr>
          <a:xfrm rot="10800000">
            <a:off x="624114" y="1915887"/>
            <a:ext cx="11120900" cy="2592688"/>
            <a:chOff x="1861" y="2400488"/>
            <a:chExt cx="11063668" cy="2466925"/>
          </a:xfrm>
        </p:grpSpPr>
        <p:sp>
          <p:nvSpPr>
            <p:cNvPr id="123" name="Google Shape;123;p4"/>
            <p:cNvSpPr/>
            <p:nvPr/>
          </p:nvSpPr>
          <p:spPr>
            <a:xfrm>
              <a:off x="1861" y="2400488"/>
              <a:ext cx="2466925" cy="2466925"/>
            </a:xfrm>
            <a:prstGeom prst="ellipse">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txBox="1"/>
            <p:nvPr/>
          </p:nvSpPr>
          <p:spPr>
            <a:xfrm rot="10800000">
              <a:off x="363133" y="2918543"/>
              <a:ext cx="1744379" cy="1527768"/>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None/>
              </a:pPr>
              <a:r>
                <a:rPr lang="ar-JO" sz="1900" b="0" i="0" u="none" strike="noStrike" cap="none" dirty="0">
                  <a:solidFill>
                    <a:schemeClr val="lt1"/>
                  </a:solidFill>
                  <a:latin typeface="Arial"/>
                  <a:ea typeface="Arial"/>
                  <a:cs typeface="Arial"/>
                  <a:sym typeface="Arial"/>
                </a:rPr>
                <a:t>الظلم والمعاملة</a:t>
              </a:r>
            </a:p>
            <a:p>
              <a:pPr marL="0" marR="0" lvl="0" indent="0" algn="ctr" rtl="0">
                <a:lnSpc>
                  <a:spcPct val="90000"/>
                </a:lnSpc>
                <a:spcBef>
                  <a:spcPts val="0"/>
                </a:spcBef>
                <a:spcAft>
                  <a:spcPts val="0"/>
                </a:spcAft>
                <a:buNone/>
              </a:pPr>
              <a:r>
                <a:rPr lang="ar-JO" sz="1900" b="0" i="0" u="none" strike="noStrike" cap="none" dirty="0">
                  <a:solidFill>
                    <a:schemeClr val="lt1"/>
                  </a:solidFill>
                  <a:latin typeface="Arial"/>
                  <a:ea typeface="Arial"/>
                  <a:cs typeface="Arial"/>
                  <a:sym typeface="Arial"/>
                </a:rPr>
                <a:t> السيئة</a:t>
              </a:r>
              <a:endParaRPr sz="1900" b="0" i="0" u="none" strike="noStrike" cap="none" dirty="0">
                <a:solidFill>
                  <a:schemeClr val="lt1"/>
                </a:solidFill>
                <a:latin typeface="Arial"/>
                <a:ea typeface="Arial"/>
                <a:cs typeface="Arial"/>
                <a:sym typeface="Arial"/>
              </a:endParaRPr>
            </a:p>
          </p:txBody>
        </p:sp>
        <p:sp>
          <p:nvSpPr>
            <p:cNvPr id="125" name="Google Shape;125;p4"/>
            <p:cNvSpPr/>
            <p:nvPr/>
          </p:nvSpPr>
          <p:spPr>
            <a:xfrm>
              <a:off x="2669101" y="2918542"/>
              <a:ext cx="1430817" cy="1430817"/>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txBox="1"/>
            <p:nvPr/>
          </p:nvSpPr>
          <p:spPr>
            <a:xfrm>
              <a:off x="2858756" y="3465686"/>
              <a:ext cx="1051507" cy="33652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127" name="Google Shape;127;p4"/>
            <p:cNvSpPr/>
            <p:nvPr/>
          </p:nvSpPr>
          <p:spPr>
            <a:xfrm>
              <a:off x="4300233" y="2400488"/>
              <a:ext cx="2466925" cy="2466925"/>
            </a:xfrm>
            <a:prstGeom prst="ellipse">
              <a:avLst/>
            </a:prstGeom>
            <a:solidFill>
              <a:srgbClr val="21E1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txBox="1"/>
            <p:nvPr/>
          </p:nvSpPr>
          <p:spPr>
            <a:xfrm rot="10800000">
              <a:off x="4661506" y="2761760"/>
              <a:ext cx="1744379" cy="1744379"/>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None/>
              </a:pPr>
              <a:r>
                <a:rPr lang="ar-JO" sz="1900" b="0" i="0" u="none" strike="noStrike" cap="none" dirty="0">
                  <a:solidFill>
                    <a:schemeClr val="lt1"/>
                  </a:solidFill>
                  <a:latin typeface="Arial"/>
                  <a:ea typeface="Arial"/>
                  <a:cs typeface="Arial"/>
                  <a:sym typeface="Arial"/>
                </a:rPr>
                <a:t>بسبب العرق أو الجنس أو الإعاقة أو غيرها من أسس توفير الحماية</a:t>
              </a:r>
              <a:endParaRPr sz="1900" b="0" i="0" u="none" strike="noStrike" cap="none" dirty="0">
                <a:solidFill>
                  <a:schemeClr val="lt1"/>
                </a:solidFill>
                <a:latin typeface="Arial"/>
                <a:ea typeface="Arial"/>
                <a:cs typeface="Arial"/>
                <a:sym typeface="Arial"/>
              </a:endParaRPr>
            </a:p>
          </p:txBody>
        </p:sp>
        <p:sp>
          <p:nvSpPr>
            <p:cNvPr id="129" name="Google Shape;129;p4"/>
            <p:cNvSpPr/>
            <p:nvPr/>
          </p:nvSpPr>
          <p:spPr>
            <a:xfrm>
              <a:off x="6967473" y="2918542"/>
              <a:ext cx="1430817" cy="1430817"/>
            </a:xfrm>
            <a:prstGeom prst="mathEqual">
              <a:avLst>
                <a:gd name="adj1" fmla="val 23520"/>
                <a:gd name="adj2" fmla="val 11760"/>
              </a:avLst>
            </a:prstGeom>
            <a:solidFill>
              <a:srgbClr val="437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txBox="1"/>
            <p:nvPr/>
          </p:nvSpPr>
          <p:spPr>
            <a:xfrm>
              <a:off x="7157128" y="3213290"/>
              <a:ext cx="1051507" cy="8413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131" name="Google Shape;131;p4"/>
            <p:cNvSpPr/>
            <p:nvPr/>
          </p:nvSpPr>
          <p:spPr>
            <a:xfrm>
              <a:off x="8598604" y="2400488"/>
              <a:ext cx="2466925" cy="2466925"/>
            </a:xfrm>
            <a:prstGeom prst="ellipse">
              <a:avLst/>
            </a:prstGeom>
            <a:solidFill>
              <a:srgbClr val="4371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txBox="1"/>
            <p:nvPr/>
          </p:nvSpPr>
          <p:spPr>
            <a:xfrm rot="10800000">
              <a:off x="9052355" y="2761760"/>
              <a:ext cx="1651900" cy="1744379"/>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None/>
              </a:pPr>
              <a:r>
                <a:rPr lang="ar-JO" sz="1900" b="0" i="0" u="none" strike="noStrike" cap="none" dirty="0">
                  <a:solidFill>
                    <a:schemeClr val="lt1"/>
                  </a:solidFill>
                  <a:latin typeface="Arial"/>
                  <a:ea typeface="Arial"/>
                  <a:cs typeface="Arial"/>
                  <a:sym typeface="Arial"/>
                </a:rPr>
                <a:t>التمييز</a:t>
              </a:r>
              <a:endParaRPr sz="1900" b="0" i="0" u="none" strike="noStrike" cap="none" dirty="0">
                <a:solidFill>
                  <a:schemeClr val="lt1"/>
                </a:solidFill>
                <a:latin typeface="Arial"/>
                <a:ea typeface="Arial"/>
                <a:cs typeface="Arial"/>
                <a:sym typeface="Arial"/>
              </a:endParaRPr>
            </a:p>
          </p:txBody>
        </p:sp>
      </p:grpSp>
      <p:sp>
        <p:nvSpPr>
          <p:cNvPr id="133" name="Google Shape;133;p4"/>
          <p:cNvSpPr/>
          <p:nvPr/>
        </p:nvSpPr>
        <p:spPr>
          <a:xfrm>
            <a:off x="5978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dirty="0"/>
          </a:p>
        </p:txBody>
      </p:sp>
      <p:pic>
        <p:nvPicPr>
          <p:cNvPr id="134" name="Google Shape;134;p4" title="Rec-2021-02-18-From-16-19-22-To-16-20-15.wav">
            <a:hlinkClick r:id="rId3"/>
          </p:cNvPr>
          <p:cNvPicPr preferRelativeResize="0"/>
          <p:nvPr/>
        </p:nvPicPr>
        <p:blipFill>
          <a:blip r:embed="rId4">
            <a:alphaModFix/>
          </a:blip>
          <a:stretch>
            <a:fillRect/>
          </a:stretch>
        </p:blipFill>
        <p:spPr>
          <a:xfrm>
            <a:off x="513825" y="5061600"/>
            <a:ext cx="641675" cy="641675"/>
          </a:xfrm>
          <a:prstGeom prst="rect">
            <a:avLst/>
          </a:prstGeom>
          <a:noFill/>
          <a:ln>
            <a:noFill/>
          </a:ln>
        </p:spPr>
      </p:pic>
      <p:sp>
        <p:nvSpPr>
          <p:cNvPr id="4" name="TextBox 3">
            <a:extLst>
              <a:ext uri="{FF2B5EF4-FFF2-40B4-BE49-F238E27FC236}">
                <a16:creationId xmlns:a16="http://schemas.microsoft.com/office/drawing/2014/main" xmlns="" id="{425A1299-8237-4E9D-96C7-45BCB8289CBC}"/>
              </a:ext>
            </a:extLst>
          </p:cNvPr>
          <p:cNvSpPr txBox="1"/>
          <p:nvPr/>
        </p:nvSpPr>
        <p:spPr>
          <a:xfrm>
            <a:off x="925438" y="569950"/>
            <a:ext cx="10341122" cy="584775"/>
          </a:xfrm>
          <a:prstGeom prst="rect">
            <a:avLst/>
          </a:prstGeom>
          <a:noFill/>
        </p:spPr>
        <p:txBody>
          <a:bodyPr wrap="square" rtlCol="0">
            <a:spAutoFit/>
          </a:bodyPr>
          <a:lstStyle/>
          <a:p>
            <a:pPr algn="r"/>
            <a:r>
              <a:rPr lang="ar-JO" sz="3200" b="1" dirty="0"/>
              <a:t>ما هو الحق في التعليم؟</a:t>
            </a:r>
            <a:endParaRPr lang="en-CA" sz="3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1" name="Google Shape;141;p5"/>
          <p:cNvGrpSpPr/>
          <p:nvPr/>
        </p:nvGrpSpPr>
        <p:grpSpPr>
          <a:xfrm rot="10800000">
            <a:off x="947694" y="2315728"/>
            <a:ext cx="10480542" cy="2336903"/>
            <a:chOff x="1763" y="2205368"/>
            <a:chExt cx="10480542" cy="2336903"/>
          </a:xfrm>
        </p:grpSpPr>
        <p:sp>
          <p:nvSpPr>
            <p:cNvPr id="142" name="Google Shape;142;p5"/>
            <p:cNvSpPr/>
            <p:nvPr/>
          </p:nvSpPr>
          <p:spPr>
            <a:xfrm>
              <a:off x="1763" y="2205368"/>
              <a:ext cx="2336903" cy="2336903"/>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txBox="1"/>
            <p:nvPr/>
          </p:nvSpPr>
          <p:spPr>
            <a:xfrm rot="10800000">
              <a:off x="343995" y="2547600"/>
              <a:ext cx="1652439" cy="165243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ar-JO" sz="1800" b="0" i="0" u="none" strike="noStrike" cap="none" dirty="0">
                  <a:solidFill>
                    <a:schemeClr val="lt1"/>
                  </a:solidFill>
                  <a:latin typeface="Arial"/>
                  <a:ea typeface="Arial"/>
                  <a:cs typeface="Arial"/>
                  <a:sym typeface="Arial"/>
                </a:rPr>
                <a:t>هو السلوك اللفظي أو النفسي أو الجسدي أو البيئي غير المرغوب فيه والذي يستمر طوال الوقت</a:t>
              </a:r>
              <a:endParaRPr sz="1800" b="0" i="0" u="none" strike="noStrike" cap="none" dirty="0">
                <a:solidFill>
                  <a:schemeClr val="lt1"/>
                </a:solidFill>
                <a:latin typeface="Arial"/>
                <a:ea typeface="Arial"/>
                <a:cs typeface="Arial"/>
                <a:sym typeface="Arial"/>
              </a:endParaRPr>
            </a:p>
          </p:txBody>
        </p:sp>
        <p:sp>
          <p:nvSpPr>
            <p:cNvPr id="144" name="Google Shape;144;p5"/>
            <p:cNvSpPr/>
            <p:nvPr/>
          </p:nvSpPr>
          <p:spPr>
            <a:xfrm>
              <a:off x="2528422" y="2696118"/>
              <a:ext cx="1355403" cy="1355403"/>
            </a:xfrm>
            <a:prstGeom prst="mathPlus">
              <a:avLst>
                <a:gd name="adj1" fmla="val 23520"/>
              </a:avLst>
            </a:prstGeom>
            <a:solidFill>
              <a:srgbClr val="437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txBox="1"/>
            <p:nvPr/>
          </p:nvSpPr>
          <p:spPr>
            <a:xfrm>
              <a:off x="2708081" y="3214424"/>
              <a:ext cx="996085" cy="3187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146" name="Google Shape;146;p5"/>
            <p:cNvSpPr/>
            <p:nvPr/>
          </p:nvSpPr>
          <p:spPr>
            <a:xfrm>
              <a:off x="4073582" y="2205368"/>
              <a:ext cx="2336903" cy="2336903"/>
            </a:xfrm>
            <a:prstGeom prst="ellipse">
              <a:avLst/>
            </a:prstGeom>
            <a:solidFill>
              <a:srgbClr val="44B7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p:nvPr/>
          </p:nvSpPr>
          <p:spPr>
            <a:xfrm rot="10800000">
              <a:off x="4415814" y="2547600"/>
              <a:ext cx="1652439" cy="165243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ar-JO" sz="1800" b="0" i="0" u="none" strike="noStrike" cap="none" dirty="0">
                  <a:solidFill>
                    <a:schemeClr val="lt1"/>
                  </a:solidFill>
                  <a:latin typeface="Arial"/>
                  <a:ea typeface="Arial"/>
                  <a:cs typeface="Arial"/>
                  <a:sym typeface="Arial"/>
                </a:rPr>
                <a:t>يكون بسبب العرق أو الجنس أو الإعاقة أو </a:t>
              </a:r>
              <a:r>
                <a:rPr lang="ar-JO" sz="1800" b="0" i="0" u="none" strike="noStrike" cap="none" dirty="0" err="1">
                  <a:solidFill>
                    <a:schemeClr val="lt1"/>
                  </a:solidFill>
                  <a:latin typeface="Arial"/>
                  <a:ea typeface="Arial"/>
                  <a:cs typeface="Arial"/>
                  <a:sym typeface="Arial"/>
                </a:rPr>
                <a:t>أو</a:t>
              </a:r>
              <a:r>
                <a:rPr lang="ar-JO" sz="1800" b="0" i="0" u="none" strike="noStrike" cap="none" dirty="0">
                  <a:solidFill>
                    <a:schemeClr val="lt1"/>
                  </a:solidFill>
                  <a:latin typeface="Arial"/>
                  <a:ea typeface="Arial"/>
                  <a:cs typeface="Arial"/>
                  <a:sym typeface="Arial"/>
                </a:rPr>
                <a:t> أي من أسس الحماية الأخرى</a:t>
              </a:r>
            </a:p>
          </p:txBody>
        </p:sp>
        <p:sp>
          <p:nvSpPr>
            <p:cNvPr id="148" name="Google Shape;148;p5"/>
            <p:cNvSpPr/>
            <p:nvPr/>
          </p:nvSpPr>
          <p:spPr>
            <a:xfrm>
              <a:off x="6600242" y="2696118"/>
              <a:ext cx="1355403" cy="1355403"/>
            </a:xfrm>
            <a:prstGeom prst="mathEqual">
              <a:avLst>
                <a:gd name="adj1" fmla="val 23520"/>
                <a:gd name="adj2" fmla="val 11760"/>
              </a:avLst>
            </a:prstGeom>
            <a:solidFill>
              <a:srgbClr val="6FA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txBox="1"/>
            <p:nvPr/>
          </p:nvSpPr>
          <p:spPr>
            <a:xfrm>
              <a:off x="6779901" y="2975331"/>
              <a:ext cx="996085" cy="79697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150" name="Google Shape;150;p5"/>
            <p:cNvSpPr/>
            <p:nvPr/>
          </p:nvSpPr>
          <p:spPr>
            <a:xfrm>
              <a:off x="8145402" y="2205368"/>
              <a:ext cx="2336903" cy="2336903"/>
            </a:xfrm>
            <a:prstGeom prst="ellipse">
              <a:avLst/>
            </a:prstGeom>
            <a:solidFill>
              <a:srgbClr val="6FAA4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txBox="1"/>
            <p:nvPr/>
          </p:nvSpPr>
          <p:spPr>
            <a:xfrm rot="10800000">
              <a:off x="8487634" y="2547600"/>
              <a:ext cx="1652439" cy="165243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ar-JO" sz="1800" b="0" i="0" u="none" strike="noStrike" cap="none" dirty="0">
                  <a:solidFill>
                    <a:schemeClr val="lt1"/>
                  </a:solidFill>
                  <a:latin typeface="Arial"/>
                  <a:ea typeface="Arial"/>
                  <a:cs typeface="Arial"/>
                  <a:sym typeface="Arial"/>
                </a:rPr>
                <a:t>تحرّش</a:t>
              </a:r>
              <a:endParaRPr sz="1800" b="0" i="0" u="none" strike="noStrike" cap="none" dirty="0">
                <a:solidFill>
                  <a:schemeClr val="lt1"/>
                </a:solidFill>
                <a:latin typeface="Arial"/>
                <a:ea typeface="Arial"/>
                <a:cs typeface="Arial"/>
                <a:sym typeface="Arial"/>
              </a:endParaRPr>
            </a:p>
          </p:txBody>
        </p:sp>
      </p:grpSp>
      <p:pic>
        <p:nvPicPr>
          <p:cNvPr id="152" name="Google Shape;152;p5" title="Rec-2021-02-18-From-22-16-08-To-22-17-09.wav">
            <a:hlinkClick r:id="rId3"/>
          </p:cNvPr>
          <p:cNvPicPr preferRelativeResize="0"/>
          <p:nvPr/>
        </p:nvPicPr>
        <p:blipFill>
          <a:blip r:embed="rId4">
            <a:alphaModFix/>
          </a:blip>
          <a:stretch>
            <a:fillRect/>
          </a:stretch>
        </p:blipFill>
        <p:spPr>
          <a:xfrm>
            <a:off x="458400" y="5189750"/>
            <a:ext cx="552750" cy="552750"/>
          </a:xfrm>
          <a:prstGeom prst="rect">
            <a:avLst/>
          </a:prstGeom>
          <a:noFill/>
          <a:ln>
            <a:noFill/>
          </a:ln>
        </p:spPr>
      </p:pic>
      <p:sp>
        <p:nvSpPr>
          <p:cNvPr id="6" name="TextBox 5">
            <a:extLst>
              <a:ext uri="{FF2B5EF4-FFF2-40B4-BE49-F238E27FC236}">
                <a16:creationId xmlns:a16="http://schemas.microsoft.com/office/drawing/2014/main" xmlns="" id="{71401224-D03A-43F2-94DC-A53B0C815933}"/>
              </a:ext>
            </a:extLst>
          </p:cNvPr>
          <p:cNvSpPr txBox="1"/>
          <p:nvPr/>
        </p:nvSpPr>
        <p:spPr>
          <a:xfrm>
            <a:off x="798286" y="667657"/>
            <a:ext cx="10522857" cy="584775"/>
          </a:xfrm>
          <a:prstGeom prst="rect">
            <a:avLst/>
          </a:prstGeom>
          <a:noFill/>
        </p:spPr>
        <p:txBody>
          <a:bodyPr wrap="square" rtlCol="0">
            <a:spAutoFit/>
          </a:bodyPr>
          <a:lstStyle/>
          <a:p>
            <a:pPr algn="r"/>
            <a:r>
              <a:rPr lang="ar-JO" sz="3200" b="1" dirty="0"/>
              <a:t>ما هو التحرّش؟</a:t>
            </a:r>
            <a:endParaRPr lang="en-CA"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60" name="Google Shape;160;gbf89adafb6_0_0" title="Rec-2021-02-22-From-20-07-24-To-20-07-42.wav">
            <a:hlinkClick r:id="rId3"/>
          </p:cNvPr>
          <p:cNvPicPr preferRelativeResize="0"/>
          <p:nvPr/>
        </p:nvPicPr>
        <p:blipFill>
          <a:blip r:embed="rId4">
            <a:alphaModFix/>
          </a:blip>
          <a:stretch>
            <a:fillRect/>
          </a:stretch>
        </p:blipFill>
        <p:spPr>
          <a:xfrm>
            <a:off x="152400" y="5061300"/>
            <a:ext cx="685800" cy="685800"/>
          </a:xfrm>
          <a:prstGeom prst="rect">
            <a:avLst/>
          </a:prstGeom>
          <a:noFill/>
          <a:ln>
            <a:noFill/>
          </a:ln>
        </p:spPr>
      </p:pic>
      <p:sp>
        <p:nvSpPr>
          <p:cNvPr id="4" name="TextBox 3">
            <a:extLst>
              <a:ext uri="{FF2B5EF4-FFF2-40B4-BE49-F238E27FC236}">
                <a16:creationId xmlns:a16="http://schemas.microsoft.com/office/drawing/2014/main" xmlns="" id="{2DB21366-4D3B-44C7-A23D-F7F2E4D06E4C}"/>
              </a:ext>
            </a:extLst>
          </p:cNvPr>
          <p:cNvSpPr txBox="1"/>
          <p:nvPr/>
        </p:nvSpPr>
        <p:spPr>
          <a:xfrm>
            <a:off x="838200" y="667657"/>
            <a:ext cx="10541000" cy="584775"/>
          </a:xfrm>
          <a:prstGeom prst="rect">
            <a:avLst/>
          </a:prstGeom>
          <a:noFill/>
        </p:spPr>
        <p:txBody>
          <a:bodyPr wrap="square" rtlCol="0">
            <a:spAutoFit/>
          </a:bodyPr>
          <a:lstStyle/>
          <a:p>
            <a:pPr algn="r"/>
            <a:r>
              <a:rPr lang="ar-JO" sz="3200" b="1" dirty="0"/>
              <a:t> ما هو الاستيعاب؟</a:t>
            </a:r>
            <a:endParaRPr lang="en-CA" sz="3200" b="1" dirty="0"/>
          </a:p>
        </p:txBody>
      </p:sp>
      <p:sp>
        <p:nvSpPr>
          <p:cNvPr id="6" name="TextBox 5">
            <a:extLst>
              <a:ext uri="{FF2B5EF4-FFF2-40B4-BE49-F238E27FC236}">
                <a16:creationId xmlns:a16="http://schemas.microsoft.com/office/drawing/2014/main" xmlns="" id="{B4FB993E-C4EF-43B8-8FCB-5A9839A00ECB}"/>
              </a:ext>
            </a:extLst>
          </p:cNvPr>
          <p:cNvSpPr txBox="1"/>
          <p:nvPr/>
        </p:nvSpPr>
        <p:spPr>
          <a:xfrm>
            <a:off x="838201" y="1770743"/>
            <a:ext cx="11019970" cy="3170099"/>
          </a:xfrm>
          <a:prstGeom prst="rect">
            <a:avLst/>
          </a:prstGeom>
          <a:solidFill>
            <a:srgbClr val="7030A0"/>
          </a:solidFill>
          <a:ln>
            <a:solidFill>
              <a:srgbClr val="7030A0"/>
            </a:solidFill>
          </a:ln>
        </p:spPr>
        <p:txBody>
          <a:bodyPr wrap="square" rtlCol="0">
            <a:spAutoFit/>
          </a:bodyPr>
          <a:lstStyle/>
          <a:p>
            <a:pPr algn="r"/>
            <a:r>
              <a:rPr lang="ar-JO" sz="4000" dirty="0">
                <a:solidFill>
                  <a:schemeClr val="bg1"/>
                </a:solidFill>
              </a:rPr>
              <a:t>في بعض الأحيان تمنع الحواجز القائمة الشخص من التمتع بحقوقه بشكل متساوٍ مع الآخرين.</a:t>
            </a:r>
          </a:p>
          <a:p>
            <a:pPr algn="r"/>
            <a:endParaRPr lang="ar-JO" sz="4000" dirty="0">
              <a:solidFill>
                <a:schemeClr val="bg1"/>
              </a:solidFill>
            </a:endParaRPr>
          </a:p>
          <a:p>
            <a:pPr algn="r"/>
            <a:r>
              <a:rPr lang="ar-JO" sz="4000" dirty="0">
                <a:solidFill>
                  <a:schemeClr val="bg1"/>
                </a:solidFill>
              </a:rPr>
              <a:t>فيعني "الاستيعاب" التغييرات التي نجريها وتتيح لشخص ما الوصول الكامل إلى حقوقه حتى يحين وقت إزالة الحواجز النظامية.</a:t>
            </a:r>
            <a:endParaRPr lang="en-CA" sz="4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ga98cea9b04_0_1933"/>
          <p:cNvPicPr preferRelativeResize="0"/>
          <p:nvPr/>
        </p:nvPicPr>
        <p:blipFill rotWithShape="1">
          <a:blip r:embed="rId3">
            <a:alphaModFix/>
          </a:blip>
          <a:srcRect l="15281" r="17485" b="6863"/>
          <a:stretch/>
        </p:blipFill>
        <p:spPr>
          <a:xfrm>
            <a:off x="9788080" y="3752240"/>
            <a:ext cx="2472900" cy="2332200"/>
          </a:xfrm>
          <a:prstGeom prst="flowChartConnector">
            <a:avLst/>
          </a:prstGeom>
          <a:noFill/>
          <a:ln>
            <a:noFill/>
          </a:ln>
        </p:spPr>
      </p:pic>
      <p:pic>
        <p:nvPicPr>
          <p:cNvPr id="168" name="Google Shape;168;ga98cea9b04_0_1933"/>
          <p:cNvPicPr preferRelativeResize="0"/>
          <p:nvPr/>
        </p:nvPicPr>
        <p:blipFill rotWithShape="1">
          <a:blip r:embed="rId4">
            <a:alphaModFix/>
          </a:blip>
          <a:srcRect l="4180" r="-4180"/>
          <a:stretch/>
        </p:blipFill>
        <p:spPr>
          <a:xfrm>
            <a:off x="5594922" y="3671171"/>
            <a:ext cx="5786000" cy="3317400"/>
          </a:xfrm>
          <a:prstGeom prst="rect">
            <a:avLst/>
          </a:prstGeom>
          <a:noFill/>
          <a:ln>
            <a:noFill/>
          </a:ln>
        </p:spPr>
      </p:pic>
      <p:pic>
        <p:nvPicPr>
          <p:cNvPr id="169" name="Google Shape;169;ga98cea9b04_0_1933"/>
          <p:cNvPicPr preferRelativeResize="0"/>
          <p:nvPr/>
        </p:nvPicPr>
        <p:blipFill rotWithShape="1">
          <a:blip r:embed="rId5">
            <a:alphaModFix/>
          </a:blip>
          <a:srcRect/>
          <a:stretch/>
        </p:blipFill>
        <p:spPr>
          <a:xfrm>
            <a:off x="2409041" y="4030283"/>
            <a:ext cx="3806925" cy="2537935"/>
          </a:xfrm>
          <a:prstGeom prst="rect">
            <a:avLst/>
          </a:prstGeom>
          <a:noFill/>
          <a:ln>
            <a:noFill/>
          </a:ln>
        </p:spPr>
      </p:pic>
      <p:pic>
        <p:nvPicPr>
          <p:cNvPr id="170" name="Google Shape;170;ga98cea9b04_0_1933"/>
          <p:cNvPicPr preferRelativeResize="0"/>
          <p:nvPr/>
        </p:nvPicPr>
        <p:blipFill rotWithShape="1">
          <a:blip r:embed="rId6">
            <a:alphaModFix/>
          </a:blip>
          <a:srcRect/>
          <a:stretch/>
        </p:blipFill>
        <p:spPr>
          <a:xfrm>
            <a:off x="916854" y="3747882"/>
            <a:ext cx="2293563" cy="3459024"/>
          </a:xfrm>
          <a:prstGeom prst="rect">
            <a:avLst/>
          </a:prstGeom>
          <a:noFill/>
          <a:ln>
            <a:noFill/>
          </a:ln>
        </p:spPr>
      </p:pic>
      <p:sp>
        <p:nvSpPr>
          <p:cNvPr id="171" name="Google Shape;171;ga98cea9b04_0_1933"/>
          <p:cNvSpPr/>
          <p:nvPr/>
        </p:nvSpPr>
        <p:spPr>
          <a:xfrm>
            <a:off x="2920397" y="733995"/>
            <a:ext cx="3210000" cy="31245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chemeClr val="dk1"/>
              </a:buClr>
              <a:buSzPts val="1100"/>
              <a:buFont typeface="Arial"/>
              <a:buNone/>
            </a:pPr>
            <a:endParaRPr sz="1500" b="1" i="0" u="none" strike="noStrike" cap="none" dirty="0">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r>
              <a:rPr lang="ar-JO" sz="1500" b="1" i="0" u="none" strike="noStrike" cap="none" dirty="0">
                <a:solidFill>
                  <a:schemeClr val="dk1"/>
                </a:solidFill>
                <a:latin typeface="Arial"/>
                <a:ea typeface="Arial"/>
                <a:cs typeface="Arial"/>
                <a:sym typeface="Arial"/>
              </a:rPr>
              <a:t>السؤال 3: عندما يكون لدى شخص ما شواغل تتعلق بحقوق الإنسان، فهناك طرق مختلفة لمعالجتها.</a:t>
            </a:r>
          </a:p>
          <a:p>
            <a:pPr marL="0" marR="0" lvl="0" indent="0" algn="r" rtl="0">
              <a:lnSpc>
                <a:spcPct val="115000"/>
              </a:lnSpc>
              <a:spcBef>
                <a:spcPts val="0"/>
              </a:spcBef>
              <a:spcAft>
                <a:spcPts val="0"/>
              </a:spcAft>
              <a:buClr>
                <a:schemeClr val="dk1"/>
              </a:buClr>
              <a:buSzPts val="1100"/>
              <a:buFont typeface="Arial"/>
              <a:buNone/>
            </a:pPr>
            <a:r>
              <a:rPr lang="ar-JO" sz="1500" b="1" i="0" u="none" strike="noStrike" cap="none" dirty="0">
                <a:solidFill>
                  <a:schemeClr val="dk1"/>
                </a:solidFill>
                <a:latin typeface="Arial"/>
                <a:ea typeface="Arial"/>
                <a:cs typeface="Arial"/>
                <a:sym typeface="Arial"/>
              </a:rPr>
              <a:t>برأيك، كيف يمكن لمجلس مدارس منطقة أتوا كارلتون تلقي والاستجابة لشواغل حقوق الإنسان بطريقة تجعل ذلك الشخص يشعر بالأمان؟</a:t>
            </a:r>
          </a:p>
          <a:p>
            <a:pPr marL="0" marR="0" lvl="0" indent="0" algn="r" rtl="0">
              <a:lnSpc>
                <a:spcPct val="115000"/>
              </a:lnSpc>
              <a:spcBef>
                <a:spcPts val="0"/>
              </a:spcBef>
              <a:spcAft>
                <a:spcPts val="0"/>
              </a:spcAft>
              <a:buClr>
                <a:schemeClr val="dk1"/>
              </a:buClr>
              <a:buSzPts val="1100"/>
              <a:buFont typeface="Arial"/>
              <a:buNone/>
            </a:pPr>
            <a:r>
              <a:rPr lang="ar-JO" sz="1500" b="1" i="0" u="none" strike="noStrike" cap="none" dirty="0">
                <a:solidFill>
                  <a:schemeClr val="dk1"/>
                </a:solidFill>
                <a:latin typeface="Arial"/>
                <a:ea typeface="Arial"/>
                <a:cs typeface="Arial"/>
                <a:sym typeface="Arial"/>
              </a:rPr>
              <a:t>ليصبح الوصول إليها أسهل وتصبح أكثر فعالية للجميع؟</a:t>
            </a:r>
            <a:endParaRPr lang="ar-JO" sz="1500" b="0" i="0" u="none" strike="noStrike" cap="none" dirty="0">
              <a:solidFill>
                <a:schemeClr val="dk1"/>
              </a:solidFill>
              <a:latin typeface="Arial"/>
              <a:ea typeface="Arial"/>
              <a:cs typeface="Arial"/>
              <a:sym typeface="Arial"/>
            </a:endParaRPr>
          </a:p>
        </p:txBody>
      </p:sp>
      <p:sp>
        <p:nvSpPr>
          <p:cNvPr id="172" name="Google Shape;172;ga98cea9b04_0_1933"/>
          <p:cNvSpPr/>
          <p:nvPr/>
        </p:nvSpPr>
        <p:spPr>
          <a:xfrm>
            <a:off x="447547" y="771950"/>
            <a:ext cx="2115300" cy="31245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chemeClr val="dk1"/>
              </a:buClr>
              <a:buSzPts val="1100"/>
              <a:buFont typeface="Arial"/>
              <a:buNone/>
            </a:pPr>
            <a:r>
              <a:rPr lang="ar-JO" sz="1500" b="1" i="0" u="none" strike="noStrike" cap="none" dirty="0">
                <a:solidFill>
                  <a:schemeClr val="dk1"/>
                </a:solidFill>
                <a:latin typeface="Arial"/>
                <a:ea typeface="Arial"/>
                <a:cs typeface="Arial"/>
                <a:sym typeface="Arial"/>
              </a:rPr>
              <a:t>السؤال 4:</a:t>
            </a:r>
          </a:p>
          <a:p>
            <a:pPr marL="0" marR="0" lvl="0" indent="0" algn="r" rtl="0">
              <a:lnSpc>
                <a:spcPct val="115000"/>
              </a:lnSpc>
              <a:spcBef>
                <a:spcPts val="0"/>
              </a:spcBef>
              <a:spcAft>
                <a:spcPts val="0"/>
              </a:spcAft>
              <a:buClr>
                <a:schemeClr val="dk1"/>
              </a:buClr>
              <a:buSzPts val="1100"/>
              <a:buFont typeface="Arial"/>
              <a:buNone/>
            </a:pPr>
            <a:r>
              <a:rPr lang="ar-JO" sz="1500" b="1" i="0" u="none" strike="noStrike" cap="none" dirty="0">
                <a:solidFill>
                  <a:schemeClr val="dk1"/>
                </a:solidFill>
                <a:latin typeface="Arial"/>
                <a:ea typeface="Arial"/>
                <a:cs typeface="Arial"/>
                <a:sym typeface="Arial"/>
              </a:rPr>
              <a:t>كيف يستطيع مجلس مدارس منطقة أوتاوا - كارلتون التواصل بشكل أفضل مع الموظفين والطلاب والأسر لمساعدتهم في فهم حقوقهم ومسؤولياتهم وفهم سبل طرح شواغلهم؟</a:t>
            </a:r>
            <a:endParaRPr sz="1500" b="0" i="0" u="none" strike="noStrike" cap="none" dirty="0">
              <a:solidFill>
                <a:schemeClr val="dk1"/>
              </a:solidFill>
              <a:latin typeface="Arial"/>
              <a:ea typeface="Arial"/>
              <a:cs typeface="Arial"/>
              <a:sym typeface="Arial"/>
            </a:endParaRPr>
          </a:p>
        </p:txBody>
      </p:sp>
      <p:sp>
        <p:nvSpPr>
          <p:cNvPr id="173" name="Google Shape;173;ga98cea9b04_0_1933"/>
          <p:cNvSpPr/>
          <p:nvPr/>
        </p:nvSpPr>
        <p:spPr>
          <a:xfrm>
            <a:off x="6174948" y="755692"/>
            <a:ext cx="3611700" cy="30321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chemeClr val="dk1"/>
              </a:buClr>
              <a:buSzPts val="1100"/>
              <a:buFont typeface="Arial"/>
              <a:buNone/>
            </a:pPr>
            <a:endParaRPr b="1" i="0" u="none" strike="noStrike" cap="none" dirty="0">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r>
              <a:rPr lang="ar-JO" b="1" i="0" u="none" strike="noStrike" cap="none" dirty="0">
                <a:solidFill>
                  <a:schemeClr val="dk1"/>
                </a:solidFill>
                <a:latin typeface="Arial"/>
                <a:ea typeface="Arial"/>
                <a:cs typeface="Arial"/>
                <a:sym typeface="Arial"/>
              </a:rPr>
              <a:t>السؤال 2: تشمل الفئات المحمية من التمييز بموجب قانون حقوق الإنسان في أونتاريو العرق، والنسب، والبلد الأصلي، واللون، والأصل العرقي، والجنسية، والعقيدة، والجنس، والميل الجنسي، والهوية الجنسية، والتعبير عن الجنس، والعمر، والحالة الاجتماعية، والحالة الأسرية، والإعاقة.</a:t>
            </a:r>
            <a:r>
              <a:rPr lang="en-US" b="1" dirty="0">
                <a:solidFill>
                  <a:schemeClr val="dk1"/>
                </a:solidFill>
              </a:rPr>
              <a:t>. </a:t>
            </a:r>
            <a:r>
              <a:rPr lang="ar-JO" b="1" dirty="0">
                <a:solidFill>
                  <a:schemeClr val="dk1"/>
                </a:solidFill>
              </a:rPr>
              <a:t>هل هنالك أي عوامل أخرى ترى بأنه يجب أخذها بعين الاعتبار؟</a:t>
            </a:r>
          </a:p>
          <a:p>
            <a:pPr marL="0" marR="0" lvl="0" indent="0" algn="r" rtl="0">
              <a:lnSpc>
                <a:spcPct val="115000"/>
              </a:lnSpc>
              <a:spcBef>
                <a:spcPts val="0"/>
              </a:spcBef>
              <a:spcAft>
                <a:spcPts val="0"/>
              </a:spcAft>
              <a:buClr>
                <a:schemeClr val="dk1"/>
              </a:buClr>
              <a:buSzPts val="1100"/>
              <a:buFont typeface="Arial"/>
              <a:buNone/>
            </a:pPr>
            <a:r>
              <a:rPr lang="ar-JO" b="1" dirty="0">
                <a:solidFill>
                  <a:schemeClr val="dk1"/>
                </a:solidFill>
              </a:rPr>
              <a:t>لماذا؟</a:t>
            </a:r>
            <a:endParaRPr b="1" dirty="0">
              <a:solidFill>
                <a:schemeClr val="dk1"/>
              </a:solidFill>
            </a:endParaRPr>
          </a:p>
        </p:txBody>
      </p:sp>
      <p:sp>
        <p:nvSpPr>
          <p:cNvPr id="174" name="Google Shape;174;ga98cea9b04_0_1933"/>
          <p:cNvSpPr/>
          <p:nvPr/>
        </p:nvSpPr>
        <p:spPr>
          <a:xfrm>
            <a:off x="9831200" y="1378948"/>
            <a:ext cx="1975800" cy="22137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chemeClr val="dk1"/>
              </a:buClr>
              <a:buSzPts val="1100"/>
              <a:buFont typeface="Arial"/>
              <a:buNone/>
            </a:pPr>
            <a:r>
              <a:rPr lang="ar-JO" sz="1500" b="1" i="0" u="none" strike="noStrike" cap="none" dirty="0">
                <a:solidFill>
                  <a:schemeClr val="dk1"/>
                </a:solidFill>
                <a:latin typeface="Arial"/>
                <a:ea typeface="Arial"/>
                <a:cs typeface="Arial"/>
                <a:sym typeface="Arial"/>
              </a:rPr>
              <a:t>السؤال 1: برأيك، ما هي أهم قضايا حقوق الإنسان التي يجب على مجلس مدارس منطقة أوتاوا كارلتون معالجتها؟ لماذا؟</a:t>
            </a:r>
            <a:endParaRPr sz="1500" b="0" i="0" u="none" strike="noStrike" cap="none" dirty="0">
              <a:solidFill>
                <a:srgbClr val="000000"/>
              </a:solidFill>
              <a:latin typeface="Arial"/>
              <a:ea typeface="Arial"/>
              <a:cs typeface="Arial"/>
              <a:sym typeface="Arial"/>
            </a:endParaRPr>
          </a:p>
        </p:txBody>
      </p:sp>
      <p:pic>
        <p:nvPicPr>
          <p:cNvPr id="175" name="Google Shape;175;ga98cea9b04_0_1933" title="Rec-2021-02-18-From-16-45-41-To-16-48-50.wav">
            <a:hlinkClick r:id="rId7"/>
          </p:cNvPr>
          <p:cNvPicPr preferRelativeResize="0"/>
          <p:nvPr/>
        </p:nvPicPr>
        <p:blipFill>
          <a:blip r:embed="rId8">
            <a:alphaModFix/>
          </a:blip>
          <a:stretch>
            <a:fillRect/>
          </a:stretch>
        </p:blipFill>
        <p:spPr>
          <a:xfrm>
            <a:off x="6014275" y="4548923"/>
            <a:ext cx="672750" cy="672750"/>
          </a:xfrm>
          <a:prstGeom prst="rect">
            <a:avLst/>
          </a:prstGeom>
          <a:noFill/>
          <a:ln>
            <a:noFill/>
          </a:ln>
        </p:spPr>
      </p:pic>
      <p:sp>
        <p:nvSpPr>
          <p:cNvPr id="4" name="TextBox 3">
            <a:extLst>
              <a:ext uri="{FF2B5EF4-FFF2-40B4-BE49-F238E27FC236}">
                <a16:creationId xmlns:a16="http://schemas.microsoft.com/office/drawing/2014/main" xmlns="" id="{52B2355A-1524-420F-B8D1-C261127C7878}"/>
              </a:ext>
            </a:extLst>
          </p:cNvPr>
          <p:cNvSpPr txBox="1"/>
          <p:nvPr/>
        </p:nvSpPr>
        <p:spPr>
          <a:xfrm>
            <a:off x="1154535" y="289782"/>
            <a:ext cx="10392229" cy="584775"/>
          </a:xfrm>
          <a:prstGeom prst="rect">
            <a:avLst/>
          </a:prstGeom>
          <a:noFill/>
        </p:spPr>
        <p:txBody>
          <a:bodyPr wrap="square" rtlCol="0">
            <a:spAutoFit/>
          </a:bodyPr>
          <a:lstStyle/>
          <a:p>
            <a:pPr algn="r"/>
            <a:r>
              <a:rPr lang="ar-JO" sz="3200" b="1" dirty="0"/>
              <a:t>الأسئلة الاستشارية</a:t>
            </a:r>
            <a:endParaRPr lang="en-CA"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gb56031c162_0_241"/>
          <p:cNvSpPr txBox="1"/>
          <p:nvPr/>
        </p:nvSpPr>
        <p:spPr>
          <a:xfrm>
            <a:off x="899500" y="1529525"/>
            <a:ext cx="11436900" cy="498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venir"/>
              <a:ea typeface="Avenir"/>
              <a:cs typeface="Avenir"/>
              <a:sym typeface="Avenir"/>
            </a:endParaRPr>
          </a:p>
        </p:txBody>
      </p:sp>
      <p:grpSp>
        <p:nvGrpSpPr>
          <p:cNvPr id="183" name="Google Shape;183;gb56031c162_0_241"/>
          <p:cNvGrpSpPr/>
          <p:nvPr/>
        </p:nvGrpSpPr>
        <p:grpSpPr>
          <a:xfrm>
            <a:off x="2463820" y="1156431"/>
            <a:ext cx="7724775" cy="4594495"/>
            <a:chOff x="25420" y="142036"/>
            <a:chExt cx="7724775" cy="4594495"/>
          </a:xfrm>
        </p:grpSpPr>
        <p:sp>
          <p:nvSpPr>
            <p:cNvPr id="184" name="Google Shape;184;gb56031c162_0_241"/>
            <p:cNvSpPr/>
            <p:nvPr/>
          </p:nvSpPr>
          <p:spPr>
            <a:xfrm>
              <a:off x="25420" y="164531"/>
              <a:ext cx="4572000" cy="4572000"/>
            </a:xfrm>
            <a:prstGeom prst="pie">
              <a:avLst>
                <a:gd name="adj1" fmla="val 5400000"/>
                <a:gd name="adj2" fmla="val 1620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b56031c162_0_241"/>
            <p:cNvSpPr/>
            <p:nvPr/>
          </p:nvSpPr>
          <p:spPr>
            <a:xfrm>
              <a:off x="2286000" y="164531"/>
              <a:ext cx="5334000" cy="4572000"/>
            </a:xfrm>
            <a:prstGeom prst="rect">
              <a:avLst/>
            </a:prstGeom>
            <a:solidFill>
              <a:schemeClr val="lt1">
                <a:alpha val="88627"/>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b56031c162_0_241"/>
            <p:cNvSpPr txBox="1"/>
            <p:nvPr/>
          </p:nvSpPr>
          <p:spPr>
            <a:xfrm>
              <a:off x="4945723" y="142036"/>
              <a:ext cx="2667000" cy="9715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ar-JO" sz="2400" b="0" i="0" u="none" strike="noStrike" cap="none" dirty="0">
                  <a:solidFill>
                    <a:srgbClr val="000000"/>
                  </a:solidFill>
                  <a:latin typeface="Arial"/>
                  <a:ea typeface="Arial"/>
                  <a:cs typeface="Arial"/>
                  <a:sym typeface="Arial"/>
                </a:rPr>
                <a:t>استقصاء</a:t>
              </a:r>
              <a:endParaRPr sz="2400" b="0" i="0" u="none" strike="noStrike" cap="none" dirty="0">
                <a:solidFill>
                  <a:srgbClr val="000000"/>
                </a:solidFill>
                <a:latin typeface="Arial"/>
                <a:ea typeface="Arial"/>
                <a:cs typeface="Arial"/>
                <a:sym typeface="Arial"/>
              </a:endParaRPr>
            </a:p>
          </p:txBody>
        </p:sp>
        <p:sp>
          <p:nvSpPr>
            <p:cNvPr id="187" name="Google Shape;187;gb56031c162_0_241"/>
            <p:cNvSpPr/>
            <p:nvPr/>
          </p:nvSpPr>
          <p:spPr>
            <a:xfrm>
              <a:off x="600074" y="1136081"/>
              <a:ext cx="3371850" cy="3371850"/>
            </a:xfrm>
            <a:prstGeom prst="pie">
              <a:avLst>
                <a:gd name="adj1" fmla="val 5400000"/>
                <a:gd name="adj2" fmla="val 16200000"/>
              </a:avLst>
            </a:prstGeom>
            <a:solidFill>
              <a:srgbClr val="43BCB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b56031c162_0_241"/>
            <p:cNvSpPr/>
            <p:nvPr/>
          </p:nvSpPr>
          <p:spPr>
            <a:xfrm>
              <a:off x="2286000" y="1136081"/>
              <a:ext cx="5334000" cy="3371850"/>
            </a:xfrm>
            <a:prstGeom prst="rect">
              <a:avLst/>
            </a:prstGeom>
            <a:solidFill>
              <a:schemeClr val="lt1">
                <a:alpha val="88627"/>
              </a:schemeClr>
            </a:solidFill>
            <a:ln w="25400" cap="flat" cmpd="sng">
              <a:solidFill>
                <a:srgbClr val="43BC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b56031c162_0_241"/>
            <p:cNvSpPr txBox="1"/>
            <p:nvPr/>
          </p:nvSpPr>
          <p:spPr>
            <a:xfrm>
              <a:off x="4899004" y="1050548"/>
              <a:ext cx="2667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ar-JO" sz="2400" b="0" i="0" u="none" strike="noStrike" cap="none" dirty="0">
                  <a:solidFill>
                    <a:srgbClr val="000000"/>
                  </a:solidFill>
                  <a:latin typeface="Arial"/>
                  <a:ea typeface="Arial"/>
                  <a:cs typeface="Arial"/>
                  <a:sym typeface="Arial"/>
                </a:rPr>
                <a:t>الملاحظات المكتوبة</a:t>
              </a:r>
              <a:endParaRPr sz="2400" b="0" i="0" u="none" strike="noStrike" cap="none" dirty="0">
                <a:solidFill>
                  <a:srgbClr val="000000"/>
                </a:solidFill>
                <a:latin typeface="Arial"/>
                <a:ea typeface="Arial"/>
                <a:cs typeface="Arial"/>
                <a:sym typeface="Arial"/>
              </a:endParaRPr>
            </a:p>
          </p:txBody>
        </p:sp>
        <p:sp>
          <p:nvSpPr>
            <p:cNvPr id="190" name="Google Shape;190;gb56031c162_0_241"/>
            <p:cNvSpPr/>
            <p:nvPr/>
          </p:nvSpPr>
          <p:spPr>
            <a:xfrm>
              <a:off x="1200150" y="2107631"/>
              <a:ext cx="2171700" cy="2171700"/>
            </a:xfrm>
            <a:prstGeom prst="pie">
              <a:avLst>
                <a:gd name="adj1" fmla="val 5400000"/>
                <a:gd name="adj2" fmla="val 16200000"/>
              </a:avLst>
            </a:prstGeom>
            <a:solidFill>
              <a:srgbClr val="45B36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b56031c162_0_241"/>
            <p:cNvSpPr/>
            <p:nvPr/>
          </p:nvSpPr>
          <p:spPr>
            <a:xfrm>
              <a:off x="2286000" y="2107631"/>
              <a:ext cx="5334000" cy="2171700"/>
            </a:xfrm>
            <a:prstGeom prst="rect">
              <a:avLst/>
            </a:prstGeom>
            <a:solidFill>
              <a:schemeClr val="lt1">
                <a:alpha val="88627"/>
              </a:schemeClr>
            </a:solidFill>
            <a:ln w="25400" cap="flat" cmpd="sng">
              <a:solidFill>
                <a:srgbClr val="45B3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b56031c162_0_241"/>
            <p:cNvSpPr txBox="1"/>
            <p:nvPr/>
          </p:nvSpPr>
          <p:spPr>
            <a:xfrm>
              <a:off x="4904529" y="2131396"/>
              <a:ext cx="2667000" cy="9715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ar-JO" sz="2400" b="0" i="0" u="none" strike="noStrike" cap="none" dirty="0">
                  <a:solidFill>
                    <a:srgbClr val="000000"/>
                  </a:solidFill>
                  <a:latin typeface="Arial"/>
                  <a:ea typeface="Arial"/>
                  <a:cs typeface="Arial"/>
                  <a:sym typeface="Arial"/>
                </a:rPr>
                <a:t>المنتديات المجتمعية</a:t>
              </a:r>
              <a:endParaRPr sz="2400" b="0" i="0" u="none" strike="noStrike" cap="none" dirty="0">
                <a:solidFill>
                  <a:srgbClr val="000000"/>
                </a:solidFill>
                <a:latin typeface="Arial"/>
                <a:ea typeface="Arial"/>
                <a:cs typeface="Arial"/>
                <a:sym typeface="Arial"/>
              </a:endParaRPr>
            </a:p>
          </p:txBody>
        </p:sp>
        <p:sp>
          <p:nvSpPr>
            <p:cNvPr id="193" name="Google Shape;193;gb56031c162_0_241"/>
            <p:cNvSpPr/>
            <p:nvPr/>
          </p:nvSpPr>
          <p:spPr>
            <a:xfrm>
              <a:off x="1800225" y="3079181"/>
              <a:ext cx="971550" cy="971550"/>
            </a:xfrm>
            <a:prstGeom prst="pie">
              <a:avLst>
                <a:gd name="adj1" fmla="val 5400000"/>
                <a:gd name="adj2" fmla="val 16200000"/>
              </a:avLst>
            </a:prstGeom>
            <a:solidFill>
              <a:srgbClr val="6FAA4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b56031c162_0_241"/>
            <p:cNvSpPr/>
            <p:nvPr/>
          </p:nvSpPr>
          <p:spPr>
            <a:xfrm>
              <a:off x="2286000" y="3079181"/>
              <a:ext cx="5334000" cy="971550"/>
            </a:xfrm>
            <a:prstGeom prst="rect">
              <a:avLst/>
            </a:prstGeom>
            <a:solidFill>
              <a:schemeClr val="lt1">
                <a:alpha val="88627"/>
              </a:schemeClr>
            </a:solidFill>
            <a:ln w="25400" cap="flat" cmpd="sng">
              <a:solidFill>
                <a:srgbClr val="6FAA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b56031c162_0_241"/>
            <p:cNvSpPr txBox="1"/>
            <p:nvPr/>
          </p:nvSpPr>
          <p:spPr>
            <a:xfrm>
              <a:off x="5083195" y="2858124"/>
              <a:ext cx="2667000" cy="971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840"/>
                </a:spcBef>
                <a:spcAft>
                  <a:spcPts val="0"/>
                </a:spcAft>
                <a:buClr>
                  <a:srgbClr val="000000"/>
                </a:buClr>
                <a:buSzPts val="2400"/>
                <a:buFont typeface="Arial"/>
                <a:buNone/>
              </a:pPr>
              <a:r>
                <a:rPr lang="ar-JO" sz="2400" b="0" i="0" u="none" strike="noStrike" cap="none" dirty="0">
                  <a:solidFill>
                    <a:srgbClr val="000000"/>
                  </a:solidFill>
                  <a:latin typeface="Arial"/>
                  <a:ea typeface="Arial"/>
                  <a:cs typeface="Arial"/>
                  <a:sym typeface="Arial"/>
                </a:rPr>
                <a:t>نقاشات مجموعات التركيز</a:t>
              </a:r>
              <a:endParaRPr sz="2400" b="0" i="0" u="none" strike="noStrike" cap="none" dirty="0">
                <a:solidFill>
                  <a:srgbClr val="000000"/>
                </a:solidFill>
                <a:latin typeface="Arial"/>
                <a:ea typeface="Arial"/>
                <a:cs typeface="Arial"/>
                <a:sym typeface="Arial"/>
              </a:endParaRPr>
            </a:p>
          </p:txBody>
        </p:sp>
        <p:sp>
          <p:nvSpPr>
            <p:cNvPr id="196" name="Google Shape;196;gb56031c162_0_241"/>
            <p:cNvSpPr/>
            <p:nvPr/>
          </p:nvSpPr>
          <p:spPr>
            <a:xfrm>
              <a:off x="4953000" y="164531"/>
              <a:ext cx="2667000" cy="9715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b56031c162_0_241"/>
            <p:cNvSpPr txBox="1"/>
            <p:nvPr/>
          </p:nvSpPr>
          <p:spPr>
            <a:xfrm>
              <a:off x="2362201" y="153284"/>
              <a:ext cx="2667000" cy="971549"/>
            </a:xfrm>
            <a:prstGeom prst="rect">
              <a:avLst/>
            </a:prstGeom>
            <a:noFill/>
            <a:ln>
              <a:noFill/>
            </a:ln>
          </p:spPr>
          <p:txBody>
            <a:bodyPr spcFirstLastPara="1" wrap="square" lIns="45700" tIns="45700" rIns="45700" bIns="45700" anchor="ctr" anchorCtr="0">
              <a:noAutofit/>
            </a:bodyPr>
            <a:lstStyle/>
            <a:p>
              <a:pPr marL="114300" marR="0" lvl="1" indent="-114300" algn="r" rtl="0">
                <a:lnSpc>
                  <a:spcPct val="90000"/>
                </a:lnSpc>
                <a:spcBef>
                  <a:spcPts val="0"/>
                </a:spcBef>
                <a:spcAft>
                  <a:spcPts val="0"/>
                </a:spcAft>
                <a:buClr>
                  <a:srgbClr val="000000"/>
                </a:buClr>
                <a:buSzPts val="1200"/>
                <a:buChar char="••"/>
              </a:pPr>
              <a:r>
                <a:rPr lang="ar-JO" sz="1200" i="0" u="none" strike="noStrike" cap="none" dirty="0">
                  <a:solidFill>
                    <a:srgbClr val="000000"/>
                  </a:solidFill>
                </a:rPr>
                <a:t>إكمال ومشاركة الدراسة الاستقصائية على الانترنت والموجهة للأهالي والطلاب والموظفين. شاهد صفحة </a:t>
              </a:r>
              <a:r>
                <a:rPr lang="ar-JO" sz="1200" i="0" u="none" strike="noStrike" cap="none" dirty="0">
                  <a:solidFill>
                    <a:srgbClr val="000000"/>
                  </a:solidFill>
                  <a:hlinkClick r:id="rId3"/>
                </a:rPr>
                <a:t>استشارة سياسة حقوق الإنسان في مجلس مدارس منطقة أوتاوا كارلتون </a:t>
              </a:r>
              <a:r>
                <a:rPr lang="ar-JO" sz="1200" i="0" u="none" strike="noStrike" cap="none" dirty="0">
                  <a:solidFill>
                    <a:srgbClr val="000000"/>
                  </a:solidFill>
                </a:rPr>
                <a:t>للحصول على المزيد من المعلومات.</a:t>
              </a:r>
              <a:endParaRPr sz="1200" i="0" u="none" strike="noStrike" cap="none" dirty="0">
                <a:solidFill>
                  <a:srgbClr val="000000"/>
                </a:solidFill>
              </a:endParaRPr>
            </a:p>
          </p:txBody>
        </p:sp>
        <p:sp>
          <p:nvSpPr>
            <p:cNvPr id="198" name="Google Shape;198;gb56031c162_0_241"/>
            <p:cNvSpPr/>
            <p:nvPr/>
          </p:nvSpPr>
          <p:spPr>
            <a:xfrm>
              <a:off x="4953000" y="1136081"/>
              <a:ext cx="2667000" cy="9715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b56031c162_0_241"/>
            <p:cNvSpPr txBox="1"/>
            <p:nvPr/>
          </p:nvSpPr>
          <p:spPr>
            <a:xfrm>
              <a:off x="2369478" y="1061796"/>
              <a:ext cx="2667000" cy="971550"/>
            </a:xfrm>
            <a:prstGeom prst="rect">
              <a:avLst/>
            </a:prstGeom>
            <a:noFill/>
            <a:ln>
              <a:noFill/>
            </a:ln>
          </p:spPr>
          <p:txBody>
            <a:bodyPr spcFirstLastPara="1" wrap="square" lIns="45700" tIns="45700" rIns="45700" bIns="45700" anchor="ctr" anchorCtr="0">
              <a:noAutofit/>
            </a:bodyPr>
            <a:lstStyle/>
            <a:p>
              <a:pPr marR="0" lvl="1" algn="r" rtl="0">
                <a:lnSpc>
                  <a:spcPct val="90000"/>
                </a:lnSpc>
                <a:spcBef>
                  <a:spcPts val="0"/>
                </a:spcBef>
                <a:spcAft>
                  <a:spcPts val="0"/>
                </a:spcAft>
                <a:buClr>
                  <a:srgbClr val="000000"/>
                </a:buClr>
                <a:buSzPts val="1200"/>
              </a:pPr>
              <a:r>
                <a:rPr lang="ar-JO" sz="1200" dirty="0"/>
                <a:t>إ</a:t>
              </a:r>
              <a:r>
                <a:rPr lang="ar-JO" sz="1200" i="0" u="none" strike="noStrike" cap="none" dirty="0">
                  <a:solidFill>
                    <a:srgbClr val="000000"/>
                  </a:solidFill>
                </a:rPr>
                <a:t>رسال الملاحظات المكتوبة إلى: </a:t>
              </a:r>
              <a:r>
                <a:rPr lang="en-CA" sz="1200" i="0" u="none" strike="noStrike" cap="none" dirty="0">
                  <a:solidFill>
                    <a:srgbClr val="000000"/>
                  </a:solidFill>
                  <a:hlinkClick r:id="rId4"/>
                </a:rPr>
                <a:t>consultation.humanrights@ocdsb.ca</a:t>
              </a:r>
              <a:endParaRPr lang="en-US" sz="1200" i="0" u="none" strike="noStrike" cap="none" dirty="0">
                <a:solidFill>
                  <a:srgbClr val="000000"/>
                </a:solidFill>
              </a:endParaRPr>
            </a:p>
          </p:txBody>
        </p:sp>
        <p:sp>
          <p:nvSpPr>
            <p:cNvPr id="200" name="Google Shape;200;gb56031c162_0_241"/>
            <p:cNvSpPr/>
            <p:nvPr/>
          </p:nvSpPr>
          <p:spPr>
            <a:xfrm>
              <a:off x="4953000" y="2107631"/>
              <a:ext cx="2667000" cy="9715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b56031c162_0_241"/>
            <p:cNvSpPr txBox="1"/>
            <p:nvPr/>
          </p:nvSpPr>
          <p:spPr>
            <a:xfrm>
              <a:off x="2443924" y="2064772"/>
              <a:ext cx="2667000" cy="971549"/>
            </a:xfrm>
            <a:prstGeom prst="rect">
              <a:avLst/>
            </a:prstGeom>
            <a:noFill/>
            <a:ln>
              <a:noFill/>
            </a:ln>
          </p:spPr>
          <p:txBody>
            <a:bodyPr spcFirstLastPara="1" wrap="square" lIns="45700" tIns="45700" rIns="45700" bIns="45700" anchor="ctr" anchorCtr="0">
              <a:noAutofit/>
            </a:bodyPr>
            <a:lstStyle/>
            <a:p>
              <a:pPr marL="114300" indent="-114300" algn="r">
                <a:lnSpc>
                  <a:spcPct val="90000"/>
                </a:lnSpc>
                <a:buSzPts val="1200"/>
                <a:buFont typeface="Arial"/>
                <a:buChar char="••"/>
              </a:pPr>
              <a:r>
                <a:rPr lang="ar-JO" sz="1200" b="0" i="0" u="none" strike="noStrike" cap="none" dirty="0">
                  <a:solidFill>
                    <a:srgbClr val="000000"/>
                  </a:solidFill>
                  <a:latin typeface="Arial"/>
                  <a:ea typeface="Arial"/>
                  <a:cs typeface="Arial"/>
                  <a:sym typeface="Arial"/>
                </a:rPr>
                <a:t>المشاركة في المنتديات المجتمعيّة القادمة.</a:t>
              </a:r>
            </a:p>
            <a:p>
              <a:pPr marL="114300" marR="0" lvl="1" indent="-114300" algn="r" rtl="0">
                <a:lnSpc>
                  <a:spcPct val="90000"/>
                </a:lnSpc>
                <a:spcBef>
                  <a:spcPts val="0"/>
                </a:spcBef>
                <a:spcAft>
                  <a:spcPts val="0"/>
                </a:spcAft>
                <a:buClr>
                  <a:srgbClr val="000000"/>
                </a:buClr>
                <a:buSzPts val="1200"/>
                <a:buFont typeface="Arial"/>
                <a:buChar char="••"/>
              </a:pPr>
              <a:r>
                <a:rPr lang="ar-JO" sz="1200" b="0" i="0" strike="noStrike" cap="none" dirty="0">
                  <a:solidFill>
                    <a:srgbClr val="000000"/>
                  </a:solidFill>
                  <a:latin typeface="Arial"/>
                  <a:ea typeface="Arial"/>
                  <a:cs typeface="Arial"/>
                  <a:sym typeface="Arial"/>
                </a:rPr>
                <a:t>شاهد</a:t>
              </a:r>
              <a:r>
                <a:rPr lang="ar-SY" sz="1200" dirty="0"/>
                <a:t> صفحة </a:t>
              </a:r>
              <a:r>
                <a:rPr lang="ar-JO" sz="1200" b="0" i="0" strike="noStrike" cap="none" dirty="0">
                  <a:solidFill>
                    <a:srgbClr val="000000"/>
                  </a:solidFill>
                  <a:latin typeface="Arial"/>
                  <a:ea typeface="Arial"/>
                  <a:cs typeface="Arial"/>
                  <a:sym typeface="Arial"/>
                  <a:hlinkClick r:id="rId3"/>
                </a:rPr>
                <a:t>استشارة</a:t>
              </a:r>
              <a:r>
                <a:rPr lang="ar-JO" sz="1200" b="0" i="0" u="none" strike="noStrike" cap="none" dirty="0">
                  <a:solidFill>
                    <a:srgbClr val="000000"/>
                  </a:solidFill>
                  <a:latin typeface="Arial"/>
                  <a:ea typeface="Arial"/>
                  <a:cs typeface="Arial"/>
                  <a:sym typeface="Arial"/>
                  <a:hlinkClick r:id="rId3"/>
                </a:rPr>
                <a:t> سياسة حقوق الإنسان في مجلس مدارس منطقة أوتاوا كارلتون </a:t>
              </a:r>
              <a:r>
                <a:rPr lang="ar-JO" sz="1200" b="0" i="0" u="none" strike="noStrike" cap="none" dirty="0">
                  <a:solidFill>
                    <a:srgbClr val="000000"/>
                  </a:solidFill>
                  <a:latin typeface="Arial"/>
                  <a:ea typeface="Arial"/>
                  <a:cs typeface="Arial"/>
                  <a:sym typeface="Arial"/>
                </a:rPr>
                <a:t>للحصول على المزيد من المعلومات.</a:t>
              </a:r>
              <a:r>
                <a:rPr lang="en-US" sz="1200" b="0" i="0" u="none" strike="noStrike" cap="none" dirty="0">
                  <a:solidFill>
                    <a:schemeClr val="dk1"/>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
          <p:nvSpPr>
            <p:cNvPr id="202" name="Google Shape;202;gb56031c162_0_241"/>
            <p:cNvSpPr/>
            <p:nvPr/>
          </p:nvSpPr>
          <p:spPr>
            <a:xfrm>
              <a:off x="4953000" y="3079181"/>
              <a:ext cx="2667000" cy="9715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b56031c162_0_241"/>
            <p:cNvSpPr txBox="1"/>
            <p:nvPr/>
          </p:nvSpPr>
          <p:spPr>
            <a:xfrm>
              <a:off x="2505074" y="3058816"/>
              <a:ext cx="2667000" cy="971549"/>
            </a:xfrm>
            <a:prstGeom prst="rect">
              <a:avLst/>
            </a:prstGeom>
            <a:noFill/>
            <a:ln>
              <a:noFill/>
            </a:ln>
          </p:spPr>
          <p:txBody>
            <a:bodyPr spcFirstLastPara="1" wrap="square" lIns="45700" tIns="45700" rIns="45700" bIns="45700" anchor="ctr"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ar-JO" sz="1200" b="0" i="0" u="none" strike="noStrike" cap="none" dirty="0">
                  <a:solidFill>
                    <a:srgbClr val="000000"/>
                  </a:solidFill>
                  <a:latin typeface="Arial"/>
                  <a:ea typeface="Arial"/>
                  <a:cs typeface="Arial"/>
                  <a:sym typeface="Arial"/>
                </a:rPr>
                <a:t>المشاركة بمناقشات مجموعات التركيز </a:t>
              </a:r>
              <a:r>
                <a:rPr lang="ar-JO" sz="1200" b="0" i="0" u="none" strike="noStrike" cap="none" dirty="0" err="1">
                  <a:solidFill>
                    <a:srgbClr val="000000"/>
                  </a:solidFill>
                  <a:latin typeface="Arial"/>
                  <a:ea typeface="Arial"/>
                  <a:cs typeface="Arial"/>
                  <a:sym typeface="Arial"/>
                </a:rPr>
                <a:t>المواضيعية</a:t>
              </a:r>
              <a:r>
                <a:rPr lang="ar-JO" sz="1200" b="0" i="0" u="none" strike="noStrike" cap="none" dirty="0">
                  <a:solidFill>
                    <a:srgbClr val="000000"/>
                  </a:solidFill>
                  <a:latin typeface="Arial"/>
                  <a:ea typeface="Arial"/>
                  <a:cs typeface="Arial"/>
                  <a:sym typeface="Arial"/>
                </a:rPr>
                <a:t>.</a:t>
              </a:r>
            </a:p>
            <a:p>
              <a:pPr marL="114300" lvl="1" indent="-114300">
                <a:lnSpc>
                  <a:spcPct val="90000"/>
                </a:lnSpc>
                <a:buSzPts val="1200"/>
                <a:buFont typeface="Arial"/>
                <a:buChar char="••"/>
              </a:pPr>
              <a:r>
                <a:rPr lang="ar-JO" sz="1200" b="0" i="0" u="none" strike="noStrike" cap="none" dirty="0">
                  <a:solidFill>
                    <a:srgbClr val="000000"/>
                  </a:solidFill>
                  <a:latin typeface="Arial"/>
                  <a:ea typeface="Arial"/>
                  <a:cs typeface="Arial"/>
                  <a:sym typeface="Arial"/>
                </a:rPr>
                <a:t>شاهد </a:t>
              </a:r>
              <a:r>
                <a:rPr lang="ar-SY" sz="1200" dirty="0"/>
                <a:t>صفحة </a:t>
              </a:r>
              <a:r>
                <a:rPr lang="ar-JO" sz="1200" dirty="0">
                  <a:hlinkClick r:id="rId3"/>
                </a:rPr>
                <a:t>استشارة سياسة حقوق الإنسان في مجلس مدارس منطقة أوتاوا كارلتون </a:t>
              </a:r>
              <a:r>
                <a:rPr lang="ar-JO" sz="1200" b="0" i="0" u="none" strike="noStrike" cap="none" dirty="0">
                  <a:solidFill>
                    <a:srgbClr val="000000"/>
                  </a:solidFill>
                  <a:latin typeface="Arial"/>
                  <a:ea typeface="Arial"/>
                  <a:cs typeface="Arial"/>
                  <a:sym typeface="Arial"/>
                </a:rPr>
                <a:t>للحصول على المزيد من المعلومات.</a:t>
              </a:r>
              <a:endParaRPr sz="1200" b="0" i="0" u="none" strike="noStrike" cap="none" dirty="0">
                <a:solidFill>
                  <a:srgbClr val="000000"/>
                </a:solidFill>
                <a:latin typeface="Arial"/>
                <a:ea typeface="Arial"/>
                <a:cs typeface="Arial"/>
                <a:sym typeface="Arial"/>
              </a:endParaRPr>
            </a:p>
          </p:txBody>
        </p:sp>
      </p:grpSp>
      <p:pic>
        <p:nvPicPr>
          <p:cNvPr id="204" name="Google Shape;204;gb56031c162_0_241" title="Rec-2021-02-18-From-16-32-42-To-16-33-38.wav">
            <a:hlinkClick r:id="rId5"/>
          </p:cNvPr>
          <p:cNvPicPr preferRelativeResize="0"/>
          <p:nvPr/>
        </p:nvPicPr>
        <p:blipFill>
          <a:blip r:embed="rId6">
            <a:alphaModFix/>
          </a:blip>
          <a:stretch>
            <a:fillRect/>
          </a:stretch>
        </p:blipFill>
        <p:spPr>
          <a:xfrm>
            <a:off x="407475" y="5178975"/>
            <a:ext cx="571950" cy="571950"/>
          </a:xfrm>
          <a:prstGeom prst="rect">
            <a:avLst/>
          </a:prstGeom>
          <a:noFill/>
          <a:ln>
            <a:noFill/>
          </a:ln>
        </p:spPr>
      </p:pic>
      <p:sp>
        <p:nvSpPr>
          <p:cNvPr id="2" name="TextBox 1">
            <a:extLst>
              <a:ext uri="{FF2B5EF4-FFF2-40B4-BE49-F238E27FC236}">
                <a16:creationId xmlns:a16="http://schemas.microsoft.com/office/drawing/2014/main" xmlns="" id="{35E12080-709E-42AD-8422-2FF4D8908B40}"/>
              </a:ext>
            </a:extLst>
          </p:cNvPr>
          <p:cNvSpPr txBox="1"/>
          <p:nvPr/>
        </p:nvSpPr>
        <p:spPr>
          <a:xfrm>
            <a:off x="638628" y="405465"/>
            <a:ext cx="10638971" cy="584775"/>
          </a:xfrm>
          <a:prstGeom prst="rect">
            <a:avLst/>
          </a:prstGeom>
          <a:noFill/>
        </p:spPr>
        <p:txBody>
          <a:bodyPr wrap="square" rtlCol="0">
            <a:spAutoFit/>
          </a:bodyPr>
          <a:lstStyle/>
          <a:p>
            <a:pPr algn="r"/>
            <a:r>
              <a:rPr lang="ar-JO" sz="3200" b="1" dirty="0"/>
              <a:t>كيف يمكن للناس المشاركة؟</a:t>
            </a:r>
            <a:endParaRPr lang="en-CA" sz="3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1" name="Google Shape;211;gb039f783ee_0_0"/>
          <p:cNvGrpSpPr/>
          <p:nvPr/>
        </p:nvGrpSpPr>
        <p:grpSpPr>
          <a:xfrm rot="10800000">
            <a:off x="9179100" y="2017881"/>
            <a:ext cx="2423179" cy="4066889"/>
            <a:chOff x="279940" y="427708"/>
            <a:chExt cx="1817430" cy="3050243"/>
          </a:xfrm>
        </p:grpSpPr>
        <p:cxnSp>
          <p:nvCxnSpPr>
            <p:cNvPr id="212" name="Google Shape;212;gb039f783ee_0_0"/>
            <p:cNvCxnSpPr>
              <a:cxnSpLocks/>
            </p:cNvCxnSpPr>
            <p:nvPr/>
          </p:nvCxnSpPr>
          <p:spPr>
            <a:xfrm rot="10800000" flipH="1">
              <a:off x="1307838" y="2611960"/>
              <a:ext cx="505957" cy="706651"/>
            </a:xfrm>
            <a:prstGeom prst="straightConnector1">
              <a:avLst/>
            </a:prstGeom>
            <a:noFill/>
            <a:ln w="9525" cap="flat" cmpd="sng">
              <a:solidFill>
                <a:srgbClr val="0D5DDF"/>
              </a:solidFill>
              <a:prstDash val="solid"/>
              <a:round/>
              <a:headEnd type="none" w="sm" len="sm"/>
              <a:tailEnd type="none" w="sm" len="sm"/>
            </a:ln>
          </p:spPr>
        </p:cxnSp>
        <p:sp>
          <p:nvSpPr>
            <p:cNvPr id="213" name="Google Shape;213;gb039f783ee_0_0"/>
            <p:cNvSpPr/>
            <p:nvPr/>
          </p:nvSpPr>
          <p:spPr>
            <a:xfrm flipH="1">
              <a:off x="679270" y="2298816"/>
              <a:ext cx="14181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14" name="Google Shape;214;gb039f783ee_0_0"/>
            <p:cNvSpPr/>
            <p:nvPr/>
          </p:nvSpPr>
          <p:spPr>
            <a:xfrm>
              <a:off x="655699" y="2435999"/>
              <a:ext cx="14181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5" name="Google Shape;215;gb039f783ee_0_0"/>
            <p:cNvGrpSpPr/>
            <p:nvPr/>
          </p:nvGrpSpPr>
          <p:grpSpPr>
            <a:xfrm>
              <a:off x="279940" y="427708"/>
              <a:ext cx="1102773" cy="3050243"/>
              <a:chOff x="874898" y="427708"/>
              <a:chExt cx="1102773" cy="3050243"/>
            </a:xfrm>
          </p:grpSpPr>
          <p:sp>
            <p:nvSpPr>
              <p:cNvPr id="216" name="Google Shape;216;gb039f783ee_0_0"/>
              <p:cNvSpPr txBox="1"/>
              <p:nvPr/>
            </p:nvSpPr>
            <p:spPr>
              <a:xfrm rot="10800000">
                <a:off x="974628" y="1818975"/>
                <a:ext cx="985079" cy="241200"/>
              </a:xfrm>
              <a:prstGeom prst="rect">
                <a:avLst/>
              </a:prstGeom>
              <a:noFill/>
              <a:ln>
                <a:noFill/>
              </a:ln>
            </p:spPr>
            <p:txBody>
              <a:bodyPr spcFirstLastPara="1" wrap="square" lIns="121900" tIns="121900" rIns="121900" bIns="121900" anchor="b" anchorCtr="0">
                <a:noAutofit/>
              </a:bodyPr>
              <a:lstStyle/>
              <a:p>
                <a:pPr marL="0" marR="0" lvl="0" indent="0" algn="l" rtl="0">
                  <a:lnSpc>
                    <a:spcPct val="115000"/>
                  </a:lnSpc>
                  <a:spcBef>
                    <a:spcPts val="0"/>
                  </a:spcBef>
                  <a:spcAft>
                    <a:spcPts val="0"/>
                  </a:spcAft>
                  <a:buClr>
                    <a:srgbClr val="000000"/>
                  </a:buClr>
                  <a:buSzPts val="1300"/>
                  <a:buFont typeface="Arial"/>
                  <a:buNone/>
                </a:pPr>
                <a:r>
                  <a:rPr lang="ar-JO" sz="1300" b="1" i="0" u="none" strike="noStrike" cap="none" dirty="0">
                    <a:solidFill>
                      <a:srgbClr val="0C58D3"/>
                    </a:solidFill>
                    <a:latin typeface="Roboto"/>
                    <a:ea typeface="Roboto"/>
                    <a:cs typeface="Roboto"/>
                    <a:sym typeface="Roboto"/>
                  </a:rPr>
                  <a:t>الاستعراض المكتبي</a:t>
                </a:r>
                <a:endParaRPr sz="1300" b="1" i="0" u="none" strike="noStrike" cap="none" dirty="0">
                  <a:solidFill>
                    <a:srgbClr val="0C58D3"/>
                  </a:solidFill>
                  <a:latin typeface="Roboto"/>
                  <a:ea typeface="Roboto"/>
                  <a:cs typeface="Roboto"/>
                  <a:sym typeface="Roboto"/>
                </a:endParaRPr>
              </a:p>
            </p:txBody>
          </p:sp>
          <p:sp>
            <p:nvSpPr>
              <p:cNvPr id="217" name="Google Shape;217;gb039f783ee_0_0"/>
              <p:cNvSpPr txBox="1"/>
              <p:nvPr/>
            </p:nvSpPr>
            <p:spPr>
              <a:xfrm flipV="1">
                <a:off x="874898" y="427708"/>
                <a:ext cx="1102773" cy="1270667"/>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ar-JO" sz="1100" b="0" i="0" u="none" strike="noStrike" cap="none" dirty="0">
                    <a:solidFill>
                      <a:srgbClr val="0C58D3"/>
                    </a:solidFill>
                    <a:latin typeface="Roboto"/>
                    <a:ea typeface="Roboto"/>
                    <a:cs typeface="Roboto"/>
                    <a:sym typeface="Roboto"/>
                  </a:rPr>
                  <a:t>مراجعة  سياسات وإجراءات مجلس مدارس منطقة أوتاوا كارلتون والإطار الإقليمي والفيدرالي والدولي</a:t>
                </a:r>
                <a:endParaRPr sz="1100" b="0" i="0" u="none" strike="noStrike" cap="none" dirty="0">
                  <a:solidFill>
                    <a:srgbClr val="0C58D3"/>
                  </a:solidFill>
                  <a:latin typeface="Roboto"/>
                  <a:ea typeface="Roboto"/>
                  <a:cs typeface="Roboto"/>
                  <a:sym typeface="Roboto"/>
                </a:endParaRPr>
              </a:p>
            </p:txBody>
          </p:sp>
          <p:sp>
            <p:nvSpPr>
              <p:cNvPr id="218" name="Google Shape;218;gb039f783ee_0_0"/>
              <p:cNvSpPr txBox="1"/>
              <p:nvPr/>
            </p:nvSpPr>
            <p:spPr>
              <a:xfrm rot="10800000">
                <a:off x="1259171" y="3236751"/>
                <a:ext cx="7185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ar-JO" sz="1100" b="0" i="0" u="none" strike="noStrike" cap="none" dirty="0">
                    <a:solidFill>
                      <a:srgbClr val="0C58D3"/>
                    </a:solidFill>
                    <a:latin typeface="Roboto"/>
                    <a:ea typeface="Roboto"/>
                    <a:cs typeface="Roboto"/>
                    <a:sym typeface="Roboto"/>
                  </a:rPr>
                  <a:t>أيلول/سبتمبر 2020</a:t>
                </a:r>
                <a:endParaRPr sz="1100" b="0" i="0" u="none" strike="noStrike" cap="none" dirty="0">
                  <a:solidFill>
                    <a:srgbClr val="0C58D3"/>
                  </a:solidFill>
                  <a:latin typeface="Roboto"/>
                  <a:ea typeface="Roboto"/>
                  <a:cs typeface="Roboto"/>
                  <a:sym typeface="Roboto"/>
                </a:endParaRPr>
              </a:p>
            </p:txBody>
          </p:sp>
        </p:grpSp>
      </p:grpSp>
      <p:grpSp>
        <p:nvGrpSpPr>
          <p:cNvPr id="219" name="Google Shape;219;gb039f783ee_0_0"/>
          <p:cNvGrpSpPr/>
          <p:nvPr/>
        </p:nvGrpSpPr>
        <p:grpSpPr>
          <a:xfrm rot="10800000">
            <a:off x="7543087" y="2019995"/>
            <a:ext cx="2304326" cy="3881994"/>
            <a:chOff x="1615161" y="583117"/>
            <a:chExt cx="1728288" cy="2911567"/>
          </a:xfrm>
        </p:grpSpPr>
        <p:cxnSp>
          <p:nvCxnSpPr>
            <p:cNvPr id="220" name="Google Shape;220;gb039f783ee_0_0"/>
            <p:cNvCxnSpPr>
              <a:cxnSpLocks/>
            </p:cNvCxnSpPr>
            <p:nvPr/>
          </p:nvCxnSpPr>
          <p:spPr>
            <a:xfrm rot="10800000" flipH="1">
              <a:off x="2549433" y="2437320"/>
              <a:ext cx="766596" cy="782279"/>
            </a:xfrm>
            <a:prstGeom prst="straightConnector1">
              <a:avLst/>
            </a:prstGeom>
            <a:noFill/>
            <a:ln w="9525" cap="flat" cmpd="sng">
              <a:solidFill>
                <a:srgbClr val="0D5DDF"/>
              </a:solidFill>
              <a:prstDash val="solid"/>
              <a:round/>
              <a:headEnd type="none" w="sm" len="sm"/>
              <a:tailEnd type="none" w="sm" len="sm"/>
            </a:ln>
          </p:spPr>
        </p:cxnSp>
        <p:sp>
          <p:nvSpPr>
            <p:cNvPr id="221" name="Google Shape;221;gb039f783ee_0_0"/>
            <p:cNvSpPr/>
            <p:nvPr/>
          </p:nvSpPr>
          <p:spPr>
            <a:xfrm flipH="1">
              <a:off x="1925349" y="2339644"/>
              <a:ext cx="14181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22" name="Google Shape;222;gb039f783ee_0_0"/>
            <p:cNvSpPr/>
            <p:nvPr/>
          </p:nvSpPr>
          <p:spPr>
            <a:xfrm>
              <a:off x="1910312" y="2451302"/>
              <a:ext cx="1418100" cy="158153"/>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b039f783ee_0_0"/>
            <p:cNvSpPr txBox="1"/>
            <p:nvPr/>
          </p:nvSpPr>
          <p:spPr>
            <a:xfrm rot="10800000">
              <a:off x="1847772" y="1842847"/>
              <a:ext cx="1167300" cy="446400"/>
            </a:xfrm>
            <a:prstGeom prst="rect">
              <a:avLst/>
            </a:prstGeom>
            <a:noFill/>
            <a:ln>
              <a:noFill/>
            </a:ln>
          </p:spPr>
          <p:txBody>
            <a:bodyPr spcFirstLastPara="1" wrap="square" lIns="121900" tIns="121900" rIns="121900" bIns="121900" anchor="b" anchorCtr="0">
              <a:noAutofit/>
            </a:bodyPr>
            <a:lstStyle/>
            <a:p>
              <a:pPr marL="0" marR="0" lvl="0" indent="0" algn="r" rtl="0">
                <a:lnSpc>
                  <a:spcPct val="115000"/>
                </a:lnSpc>
                <a:spcBef>
                  <a:spcPts val="0"/>
                </a:spcBef>
                <a:spcAft>
                  <a:spcPts val="0"/>
                </a:spcAft>
                <a:buClr>
                  <a:srgbClr val="000000"/>
                </a:buClr>
                <a:buSzPts val="1300"/>
                <a:buFont typeface="Arial"/>
                <a:buNone/>
              </a:pPr>
              <a:r>
                <a:rPr lang="ar-JO" sz="1300" b="1" i="0" u="none" strike="noStrike" cap="none" dirty="0">
                  <a:solidFill>
                    <a:srgbClr val="0C58D3"/>
                  </a:solidFill>
                  <a:latin typeface="Roboto"/>
                  <a:ea typeface="Roboto"/>
                  <a:cs typeface="Roboto"/>
                  <a:sym typeface="Roboto"/>
                </a:rPr>
                <a:t>ما قبل الاستشارة</a:t>
              </a:r>
              <a:endParaRPr sz="1300" b="1" i="0" u="none" strike="noStrike" cap="none" dirty="0">
                <a:solidFill>
                  <a:srgbClr val="0C58D3"/>
                </a:solidFill>
                <a:latin typeface="Roboto"/>
                <a:ea typeface="Roboto"/>
                <a:cs typeface="Roboto"/>
                <a:sym typeface="Roboto"/>
              </a:endParaRPr>
            </a:p>
          </p:txBody>
        </p:sp>
        <p:sp>
          <p:nvSpPr>
            <p:cNvPr id="224" name="Google Shape;224;gb039f783ee_0_0"/>
            <p:cNvSpPr txBox="1"/>
            <p:nvPr/>
          </p:nvSpPr>
          <p:spPr>
            <a:xfrm rot="10800000">
              <a:off x="1615161" y="583117"/>
              <a:ext cx="1167300" cy="11760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ar-JO" sz="1100" b="0" i="0" u="none" strike="noStrike" cap="none" dirty="0">
                  <a:solidFill>
                    <a:srgbClr val="0C58D3"/>
                  </a:solidFill>
                  <a:latin typeface="Roboto"/>
                  <a:ea typeface="Roboto"/>
                  <a:cs typeface="Roboto"/>
                  <a:sym typeface="Roboto"/>
                </a:rPr>
                <a:t>لنقاش مع مجموعة العمل الداخلية، مدير المجلس التنفيذي، اللجان الاستشارية وأمناء الطلاب</a:t>
              </a:r>
              <a:endParaRPr sz="1100" b="0" i="0" u="none" strike="noStrike" cap="none" dirty="0">
                <a:solidFill>
                  <a:srgbClr val="0C58D3"/>
                </a:solidFill>
                <a:latin typeface="Roboto"/>
                <a:ea typeface="Roboto"/>
                <a:cs typeface="Roboto"/>
                <a:sym typeface="Roboto"/>
              </a:endParaRPr>
            </a:p>
          </p:txBody>
        </p:sp>
        <p:sp>
          <p:nvSpPr>
            <p:cNvPr id="225" name="Google Shape;225;gb039f783ee_0_0"/>
            <p:cNvSpPr txBox="1"/>
            <p:nvPr/>
          </p:nvSpPr>
          <p:spPr>
            <a:xfrm rot="10800000">
              <a:off x="1940769" y="3056092"/>
              <a:ext cx="712001" cy="438592"/>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ar-JO" sz="1100" b="0" i="0" u="none" strike="noStrike" cap="none" dirty="0">
                  <a:solidFill>
                    <a:srgbClr val="0C58D3"/>
                  </a:solidFill>
                  <a:latin typeface="Roboto"/>
                  <a:ea typeface="Roboto"/>
                  <a:cs typeface="Roboto"/>
                  <a:sym typeface="Roboto"/>
                </a:rPr>
                <a:t>كانون الأول/ديسمبر 2020</a:t>
              </a:r>
              <a:endParaRPr sz="1100" b="0" i="0" u="none" strike="noStrike" cap="none" dirty="0">
                <a:solidFill>
                  <a:srgbClr val="0C58D3"/>
                </a:solidFill>
                <a:latin typeface="Roboto"/>
                <a:ea typeface="Roboto"/>
                <a:cs typeface="Roboto"/>
                <a:sym typeface="Roboto"/>
              </a:endParaRPr>
            </a:p>
          </p:txBody>
        </p:sp>
      </p:grpSp>
      <p:grpSp>
        <p:nvGrpSpPr>
          <p:cNvPr id="226" name="Google Shape;226;gb039f783ee_0_0"/>
          <p:cNvGrpSpPr/>
          <p:nvPr/>
        </p:nvGrpSpPr>
        <p:grpSpPr>
          <a:xfrm rot="10800000">
            <a:off x="5915180" y="2109261"/>
            <a:ext cx="1890753" cy="4067854"/>
            <a:chOff x="3214352" y="370500"/>
            <a:chExt cx="1418100" cy="3050966"/>
          </a:xfrm>
        </p:grpSpPr>
        <p:cxnSp>
          <p:nvCxnSpPr>
            <p:cNvPr id="227" name="Google Shape;227;gb039f783ee_0_0"/>
            <p:cNvCxnSpPr>
              <a:cxnSpLocks/>
            </p:cNvCxnSpPr>
            <p:nvPr/>
          </p:nvCxnSpPr>
          <p:spPr>
            <a:xfrm rot="10800000" flipH="1">
              <a:off x="3876940" y="2530509"/>
              <a:ext cx="655064" cy="571164"/>
            </a:xfrm>
            <a:prstGeom prst="straightConnector1">
              <a:avLst/>
            </a:prstGeom>
            <a:noFill/>
            <a:ln w="9525" cap="flat" cmpd="sng">
              <a:solidFill>
                <a:srgbClr val="C2C2C2"/>
              </a:solidFill>
              <a:prstDash val="solid"/>
              <a:round/>
              <a:headEnd type="none" w="sm" len="sm"/>
              <a:tailEnd type="none" w="sm" len="sm"/>
            </a:ln>
          </p:spPr>
        </p:cxnSp>
        <p:sp>
          <p:nvSpPr>
            <p:cNvPr id="228" name="Google Shape;228;gb039f783ee_0_0"/>
            <p:cNvSpPr/>
            <p:nvPr/>
          </p:nvSpPr>
          <p:spPr>
            <a:xfrm flipH="1">
              <a:off x="3214352" y="2314850"/>
              <a:ext cx="14181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29" name="Google Shape;229;gb039f783ee_0_0"/>
            <p:cNvSpPr/>
            <p:nvPr/>
          </p:nvSpPr>
          <p:spPr>
            <a:xfrm>
              <a:off x="3214352" y="2460450"/>
              <a:ext cx="14181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b039f783ee_0_0"/>
            <p:cNvSpPr txBox="1"/>
            <p:nvPr/>
          </p:nvSpPr>
          <p:spPr>
            <a:xfrm rot="10800000">
              <a:off x="3214352" y="370500"/>
              <a:ext cx="1282482" cy="13413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ar-JO" sz="1100" b="0" i="0" u="none" strike="noStrike" cap="none" dirty="0">
                  <a:solidFill>
                    <a:srgbClr val="858585"/>
                  </a:solidFill>
                  <a:latin typeface="Roboto"/>
                  <a:ea typeface="Roboto"/>
                  <a:cs typeface="Roboto"/>
                  <a:sym typeface="Roboto"/>
                </a:rPr>
                <a:t>الاجتماع مع الطلاب والموظفين وأولياء الأمور والمجتمع المحلي لتحديد الثغرات والأولويات وإمكانية الوصول واحتياجات التوعية</a:t>
              </a:r>
              <a:endParaRPr sz="1100" b="0" i="0" u="none" strike="noStrike" cap="none" dirty="0">
                <a:solidFill>
                  <a:srgbClr val="858585"/>
                </a:solidFill>
                <a:latin typeface="Roboto"/>
                <a:ea typeface="Roboto"/>
                <a:cs typeface="Roboto"/>
                <a:sym typeface="Roboto"/>
              </a:endParaRPr>
            </a:p>
          </p:txBody>
        </p:sp>
        <p:sp>
          <p:nvSpPr>
            <p:cNvPr id="232" name="Google Shape;232;gb039f783ee_0_0"/>
            <p:cNvSpPr txBox="1"/>
            <p:nvPr/>
          </p:nvSpPr>
          <p:spPr>
            <a:xfrm rot="10800000">
              <a:off x="3388286" y="3180266"/>
              <a:ext cx="7185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ar-JO" sz="1100" b="0" i="0" u="none" strike="noStrike" cap="none" dirty="0">
                  <a:solidFill>
                    <a:srgbClr val="858585"/>
                  </a:solidFill>
                  <a:latin typeface="Roboto"/>
                  <a:ea typeface="Roboto"/>
                  <a:cs typeface="Roboto"/>
                  <a:sym typeface="Roboto"/>
                </a:rPr>
                <a:t>آذار/مارس 2020</a:t>
              </a:r>
              <a:endParaRPr sz="1100" b="0" i="0" u="none" strike="noStrike" cap="none" dirty="0">
                <a:solidFill>
                  <a:srgbClr val="858585"/>
                </a:solidFill>
                <a:latin typeface="Roboto"/>
                <a:ea typeface="Roboto"/>
                <a:cs typeface="Roboto"/>
                <a:sym typeface="Roboto"/>
              </a:endParaRPr>
            </a:p>
          </p:txBody>
        </p:sp>
      </p:grpSp>
      <p:grpSp>
        <p:nvGrpSpPr>
          <p:cNvPr id="233" name="Google Shape;233;gb039f783ee_0_0"/>
          <p:cNvGrpSpPr/>
          <p:nvPr/>
        </p:nvGrpSpPr>
        <p:grpSpPr>
          <a:xfrm rot="10800000">
            <a:off x="4228300" y="2297863"/>
            <a:ext cx="2317329" cy="3177669"/>
            <a:chOff x="4191839" y="882251"/>
            <a:chExt cx="1738040" cy="2383311"/>
          </a:xfrm>
        </p:grpSpPr>
        <p:cxnSp>
          <p:nvCxnSpPr>
            <p:cNvPr id="234" name="Google Shape;234;gb039f783ee_0_0"/>
            <p:cNvCxnSpPr>
              <a:cxnSpLocks/>
            </p:cNvCxnSpPr>
            <p:nvPr/>
          </p:nvCxnSpPr>
          <p:spPr>
            <a:xfrm rot="10800000" flipH="1">
              <a:off x="5148963" y="2437320"/>
              <a:ext cx="761538" cy="828242"/>
            </a:xfrm>
            <a:prstGeom prst="straightConnector1">
              <a:avLst/>
            </a:prstGeom>
            <a:noFill/>
            <a:ln w="9525" cap="flat" cmpd="sng">
              <a:solidFill>
                <a:srgbClr val="C2C2C2"/>
              </a:solidFill>
              <a:prstDash val="solid"/>
              <a:round/>
              <a:headEnd type="none" w="sm" len="sm"/>
              <a:tailEnd type="none" w="sm" len="sm"/>
            </a:ln>
          </p:spPr>
        </p:cxnSp>
        <p:sp>
          <p:nvSpPr>
            <p:cNvPr id="235" name="Google Shape;235;gb039f783ee_0_0"/>
            <p:cNvSpPr/>
            <p:nvPr/>
          </p:nvSpPr>
          <p:spPr>
            <a:xfrm flipH="1">
              <a:off x="4511544" y="2306626"/>
              <a:ext cx="14181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36" name="Google Shape;236;gb039f783ee_0_0"/>
            <p:cNvSpPr/>
            <p:nvPr/>
          </p:nvSpPr>
          <p:spPr>
            <a:xfrm>
              <a:off x="4511779" y="2460450"/>
              <a:ext cx="14181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b039f783ee_0_0"/>
            <p:cNvSpPr txBox="1"/>
            <p:nvPr/>
          </p:nvSpPr>
          <p:spPr>
            <a:xfrm rot="10800000">
              <a:off x="4191839" y="1787500"/>
              <a:ext cx="1167300" cy="446400"/>
            </a:xfrm>
            <a:prstGeom prst="rect">
              <a:avLst/>
            </a:prstGeom>
            <a:noFill/>
            <a:ln>
              <a:noFill/>
            </a:ln>
          </p:spPr>
          <p:txBody>
            <a:bodyPr spcFirstLastPara="1" wrap="square" lIns="121900" tIns="121900" rIns="121900" bIns="121900" anchor="b" anchorCtr="0">
              <a:noAutofit/>
            </a:bodyPr>
            <a:lstStyle/>
            <a:p>
              <a:pPr marL="0" marR="0" lvl="0" indent="0" algn="l" rtl="0">
                <a:lnSpc>
                  <a:spcPct val="115000"/>
                </a:lnSpc>
                <a:spcBef>
                  <a:spcPts val="0"/>
                </a:spcBef>
                <a:spcAft>
                  <a:spcPts val="0"/>
                </a:spcAft>
                <a:buClr>
                  <a:srgbClr val="000000"/>
                </a:buClr>
                <a:buSzPts val="1300"/>
                <a:buFont typeface="Arial"/>
                <a:buNone/>
              </a:pPr>
              <a:r>
                <a:rPr lang="ar-JO" sz="1300" b="1" i="0" u="none" strike="noStrike" cap="none" dirty="0">
                  <a:solidFill>
                    <a:srgbClr val="858585"/>
                  </a:solidFill>
                  <a:latin typeface="Roboto"/>
                  <a:ea typeface="Roboto"/>
                  <a:cs typeface="Roboto"/>
                  <a:sym typeface="Roboto"/>
                </a:rPr>
                <a:t>مشروع السياسة</a:t>
              </a:r>
              <a:endParaRPr sz="1300" b="1" i="0" u="none" strike="noStrike" cap="none" dirty="0">
                <a:solidFill>
                  <a:srgbClr val="858585"/>
                </a:solidFill>
                <a:latin typeface="Roboto"/>
                <a:ea typeface="Roboto"/>
                <a:cs typeface="Roboto"/>
                <a:sym typeface="Roboto"/>
              </a:endParaRPr>
            </a:p>
          </p:txBody>
        </p:sp>
        <p:sp>
          <p:nvSpPr>
            <p:cNvPr id="238" name="Google Shape;238;gb039f783ee_0_0"/>
            <p:cNvSpPr txBox="1"/>
            <p:nvPr/>
          </p:nvSpPr>
          <p:spPr>
            <a:xfrm rot="10800000">
              <a:off x="4375766" y="882251"/>
              <a:ext cx="1167300" cy="7374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ar-JO" sz="1100" b="0" i="0" u="none" strike="noStrike" cap="none" dirty="0">
                  <a:solidFill>
                    <a:srgbClr val="858585"/>
                  </a:solidFill>
                  <a:latin typeface="Roboto"/>
                  <a:ea typeface="Roboto"/>
                  <a:cs typeface="Roboto"/>
                  <a:sym typeface="Roboto"/>
                </a:rPr>
                <a:t>استخدام الملاحظات الواردة في المرحلة الأولى لوضع مشروع السياسة</a:t>
              </a:r>
              <a:endParaRPr sz="1100" b="0" i="0" u="none" strike="noStrike" cap="none" dirty="0">
                <a:solidFill>
                  <a:srgbClr val="858585"/>
                </a:solidFill>
                <a:latin typeface="Roboto"/>
                <a:ea typeface="Roboto"/>
                <a:cs typeface="Roboto"/>
                <a:sym typeface="Roboto"/>
              </a:endParaRPr>
            </a:p>
          </p:txBody>
        </p:sp>
        <p:sp>
          <p:nvSpPr>
            <p:cNvPr id="239" name="Google Shape;239;gb039f783ee_0_0"/>
            <p:cNvSpPr txBox="1"/>
            <p:nvPr/>
          </p:nvSpPr>
          <p:spPr>
            <a:xfrm rot="10800000">
              <a:off x="4517570" y="1575827"/>
              <a:ext cx="718500" cy="2412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100"/>
                <a:buFont typeface="Arial"/>
                <a:buNone/>
              </a:pPr>
              <a:endParaRPr sz="1100" b="0" i="0" u="none" strike="noStrike" cap="none" dirty="0">
                <a:solidFill>
                  <a:srgbClr val="858585"/>
                </a:solidFill>
                <a:latin typeface="Roboto"/>
                <a:ea typeface="Roboto"/>
                <a:cs typeface="Roboto"/>
                <a:sym typeface="Roboto"/>
              </a:endParaRPr>
            </a:p>
          </p:txBody>
        </p:sp>
      </p:grpSp>
      <p:grpSp>
        <p:nvGrpSpPr>
          <p:cNvPr id="240" name="Google Shape;240;gb039f783ee_0_0"/>
          <p:cNvGrpSpPr/>
          <p:nvPr/>
        </p:nvGrpSpPr>
        <p:grpSpPr>
          <a:xfrm rot="10800000">
            <a:off x="2555147" y="2058222"/>
            <a:ext cx="2189829" cy="3659007"/>
            <a:chOff x="2990040" y="700142"/>
            <a:chExt cx="1642412" cy="2744325"/>
          </a:xfrm>
        </p:grpSpPr>
        <p:cxnSp>
          <p:nvCxnSpPr>
            <p:cNvPr id="241" name="Google Shape;241;gb039f783ee_0_0"/>
            <p:cNvCxnSpPr>
              <a:cxnSpLocks/>
            </p:cNvCxnSpPr>
            <p:nvPr/>
          </p:nvCxnSpPr>
          <p:spPr>
            <a:xfrm rot="10800000" flipH="1">
              <a:off x="3851045" y="2614275"/>
              <a:ext cx="553514" cy="583779"/>
            </a:xfrm>
            <a:prstGeom prst="straightConnector1">
              <a:avLst/>
            </a:prstGeom>
            <a:noFill/>
            <a:ln w="9525" cap="flat" cmpd="sng">
              <a:solidFill>
                <a:srgbClr val="C2C2C2"/>
              </a:solidFill>
              <a:prstDash val="solid"/>
              <a:round/>
              <a:headEnd type="none" w="sm" len="sm"/>
              <a:tailEnd type="none" w="sm" len="sm"/>
            </a:ln>
          </p:spPr>
        </p:cxnSp>
        <p:sp>
          <p:nvSpPr>
            <p:cNvPr id="242" name="Google Shape;242;gb039f783ee_0_0"/>
            <p:cNvSpPr/>
            <p:nvPr/>
          </p:nvSpPr>
          <p:spPr>
            <a:xfrm flipH="1">
              <a:off x="3214118" y="2306625"/>
              <a:ext cx="14181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43" name="Google Shape;243;gb039f783ee_0_0"/>
            <p:cNvSpPr/>
            <p:nvPr/>
          </p:nvSpPr>
          <p:spPr>
            <a:xfrm>
              <a:off x="3214352" y="2460450"/>
              <a:ext cx="14181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b039f783ee_0_0"/>
            <p:cNvSpPr txBox="1"/>
            <p:nvPr/>
          </p:nvSpPr>
          <p:spPr>
            <a:xfrm rot="10800000">
              <a:off x="3086526" y="1687479"/>
              <a:ext cx="1167300" cy="446400"/>
            </a:xfrm>
            <a:prstGeom prst="rect">
              <a:avLst/>
            </a:prstGeom>
            <a:noFill/>
            <a:ln>
              <a:noFill/>
            </a:ln>
          </p:spPr>
          <p:txBody>
            <a:bodyPr spcFirstLastPara="1" wrap="square" lIns="121900" tIns="121900" rIns="121900" bIns="121900" anchor="b" anchorCtr="0">
              <a:noAutofit/>
            </a:bodyPr>
            <a:lstStyle/>
            <a:p>
              <a:pPr marL="0" marR="0" lvl="0" indent="0" algn="r" rtl="0">
                <a:lnSpc>
                  <a:spcPct val="115000"/>
                </a:lnSpc>
                <a:spcBef>
                  <a:spcPts val="0"/>
                </a:spcBef>
                <a:spcAft>
                  <a:spcPts val="0"/>
                </a:spcAft>
                <a:buClr>
                  <a:srgbClr val="000000"/>
                </a:buClr>
                <a:buSzPts val="1300"/>
                <a:buFont typeface="Arial"/>
                <a:buNone/>
              </a:pPr>
              <a:r>
                <a:rPr lang="ar-JO" sz="1300" b="1" i="0" u="none" strike="noStrike" cap="none" dirty="0">
                  <a:solidFill>
                    <a:srgbClr val="858585"/>
                  </a:solidFill>
                  <a:latin typeface="Roboto"/>
                  <a:ea typeface="Roboto"/>
                  <a:cs typeface="Roboto"/>
                  <a:sym typeface="Roboto"/>
                </a:rPr>
                <a:t>المرحلة الثانية</a:t>
              </a:r>
            </a:p>
            <a:p>
              <a:pPr marL="0" marR="0" lvl="0" indent="0" algn="r" rtl="0">
                <a:lnSpc>
                  <a:spcPct val="115000"/>
                </a:lnSpc>
                <a:spcBef>
                  <a:spcPts val="0"/>
                </a:spcBef>
                <a:spcAft>
                  <a:spcPts val="0"/>
                </a:spcAft>
                <a:buClr>
                  <a:srgbClr val="000000"/>
                </a:buClr>
                <a:buSzPts val="1300"/>
                <a:buFont typeface="Arial"/>
                <a:buNone/>
              </a:pPr>
              <a:r>
                <a:rPr lang="ar-JO" sz="1300" b="1" dirty="0">
                  <a:solidFill>
                    <a:srgbClr val="858585"/>
                  </a:solidFill>
                  <a:latin typeface="Roboto"/>
                  <a:ea typeface="Roboto"/>
                  <a:cs typeface="Roboto"/>
                  <a:sym typeface="Roboto"/>
                </a:rPr>
                <a:t>الاستشارة</a:t>
              </a:r>
              <a:endParaRPr sz="1300" b="1" i="0" u="none" strike="noStrike" cap="none" dirty="0">
                <a:solidFill>
                  <a:srgbClr val="858585"/>
                </a:solidFill>
                <a:latin typeface="Roboto"/>
                <a:ea typeface="Roboto"/>
                <a:cs typeface="Roboto"/>
                <a:sym typeface="Roboto"/>
              </a:endParaRPr>
            </a:p>
          </p:txBody>
        </p:sp>
        <p:sp>
          <p:nvSpPr>
            <p:cNvPr id="245" name="Google Shape;245;gb039f783ee_0_0"/>
            <p:cNvSpPr txBox="1"/>
            <p:nvPr/>
          </p:nvSpPr>
          <p:spPr>
            <a:xfrm rot="10800000">
              <a:off x="2990040" y="700142"/>
              <a:ext cx="1167300" cy="9279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ar-JO" sz="1100" b="0" i="0" u="none" strike="noStrike" cap="none" dirty="0">
                  <a:solidFill>
                    <a:srgbClr val="858585"/>
                  </a:solidFill>
                  <a:latin typeface="Roboto"/>
                  <a:ea typeface="Roboto"/>
                  <a:cs typeface="Roboto"/>
                  <a:sym typeface="Roboto"/>
                </a:rPr>
                <a:t>الرجوع إلى  الطلاب والموظفين وأولياء الأمور والمجتمع مرة أخرى لجمع الملاحظات حول مشروع السياسة</a:t>
              </a:r>
            </a:p>
          </p:txBody>
        </p:sp>
        <p:sp>
          <p:nvSpPr>
            <p:cNvPr id="246" name="Google Shape;246;gb039f783ee_0_0"/>
            <p:cNvSpPr txBox="1"/>
            <p:nvPr/>
          </p:nvSpPr>
          <p:spPr>
            <a:xfrm rot="10800000">
              <a:off x="3178169" y="3203267"/>
              <a:ext cx="7185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ar-JO" sz="1100" b="0" i="0" u="none" strike="noStrike" cap="none" dirty="0">
                  <a:solidFill>
                    <a:srgbClr val="858585"/>
                  </a:solidFill>
                  <a:latin typeface="Roboto"/>
                  <a:ea typeface="Roboto"/>
                  <a:cs typeface="Roboto"/>
                  <a:sym typeface="Roboto"/>
                </a:rPr>
                <a:t>حزيران/يونيو 2021</a:t>
              </a:r>
              <a:endParaRPr sz="1100" b="0" i="0" u="none" strike="noStrike" cap="none" dirty="0">
                <a:solidFill>
                  <a:srgbClr val="858585"/>
                </a:solidFill>
                <a:latin typeface="Roboto"/>
                <a:ea typeface="Roboto"/>
                <a:cs typeface="Roboto"/>
                <a:sym typeface="Roboto"/>
              </a:endParaRPr>
            </a:p>
          </p:txBody>
        </p:sp>
      </p:grpSp>
      <p:grpSp>
        <p:nvGrpSpPr>
          <p:cNvPr id="247" name="Google Shape;247;gb039f783ee_0_0"/>
          <p:cNvGrpSpPr/>
          <p:nvPr/>
        </p:nvGrpSpPr>
        <p:grpSpPr>
          <a:xfrm rot="10800000">
            <a:off x="817824" y="2109261"/>
            <a:ext cx="1891066" cy="3298343"/>
            <a:chOff x="4511544" y="928401"/>
            <a:chExt cx="1418335" cy="2473819"/>
          </a:xfrm>
        </p:grpSpPr>
        <p:cxnSp>
          <p:nvCxnSpPr>
            <p:cNvPr id="248" name="Google Shape;248;gb039f783ee_0_0"/>
            <p:cNvCxnSpPr>
              <a:cxnSpLocks/>
            </p:cNvCxnSpPr>
            <p:nvPr/>
          </p:nvCxnSpPr>
          <p:spPr>
            <a:xfrm rot="10800000" flipH="1">
              <a:off x="5131720" y="2630640"/>
              <a:ext cx="665289" cy="550356"/>
            </a:xfrm>
            <a:prstGeom prst="straightConnector1">
              <a:avLst/>
            </a:prstGeom>
            <a:noFill/>
            <a:ln w="9525" cap="flat" cmpd="sng">
              <a:solidFill>
                <a:srgbClr val="C2C2C2"/>
              </a:solidFill>
              <a:prstDash val="solid"/>
              <a:round/>
              <a:headEnd type="none" w="sm" len="sm"/>
              <a:tailEnd type="none" w="sm" len="sm"/>
            </a:ln>
          </p:spPr>
        </p:cxnSp>
        <p:sp>
          <p:nvSpPr>
            <p:cNvPr id="249" name="Google Shape;249;gb039f783ee_0_0"/>
            <p:cNvSpPr/>
            <p:nvPr/>
          </p:nvSpPr>
          <p:spPr>
            <a:xfrm flipH="1">
              <a:off x="4511544" y="2306625"/>
              <a:ext cx="14181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50" name="Google Shape;250;gb039f783ee_0_0"/>
            <p:cNvSpPr/>
            <p:nvPr/>
          </p:nvSpPr>
          <p:spPr>
            <a:xfrm>
              <a:off x="4511779" y="2460450"/>
              <a:ext cx="14181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b039f783ee_0_0"/>
            <p:cNvSpPr txBox="1"/>
            <p:nvPr/>
          </p:nvSpPr>
          <p:spPr>
            <a:xfrm rot="10800000">
              <a:off x="4548069" y="928401"/>
              <a:ext cx="1167300" cy="7374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ar-JO" sz="1100" b="0" i="0" u="none" strike="noStrike" cap="none" dirty="0">
                  <a:solidFill>
                    <a:srgbClr val="858585"/>
                  </a:solidFill>
                  <a:latin typeface="Roboto"/>
                  <a:ea typeface="Roboto"/>
                  <a:cs typeface="Roboto"/>
                  <a:sym typeface="Roboto"/>
                </a:rPr>
                <a:t>مراجعة مشروع السياسة بناءً على الملاحظات الواردة وتقديمها إلى لمجلس المدارس للموافقة عليه</a:t>
              </a:r>
              <a:endParaRPr sz="1100" b="0" i="0" u="none" strike="noStrike" cap="none" dirty="0">
                <a:solidFill>
                  <a:srgbClr val="858585"/>
                </a:solidFill>
                <a:latin typeface="Roboto"/>
                <a:ea typeface="Roboto"/>
                <a:cs typeface="Roboto"/>
                <a:sym typeface="Roboto"/>
              </a:endParaRPr>
            </a:p>
          </p:txBody>
        </p:sp>
        <p:sp>
          <p:nvSpPr>
            <p:cNvPr id="253" name="Google Shape;253;gb039f783ee_0_0"/>
            <p:cNvSpPr txBox="1"/>
            <p:nvPr/>
          </p:nvSpPr>
          <p:spPr>
            <a:xfrm rot="10800000">
              <a:off x="4532863" y="3161020"/>
              <a:ext cx="7185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ar-JO" sz="1100" b="0" i="0" u="none" strike="noStrike" cap="none" dirty="0">
                  <a:solidFill>
                    <a:srgbClr val="858585"/>
                  </a:solidFill>
                  <a:latin typeface="Roboto"/>
                  <a:ea typeface="Roboto"/>
                  <a:cs typeface="Roboto"/>
                  <a:sym typeface="Roboto"/>
                </a:rPr>
                <a:t>تشرين الأول/ أكتوبر 2021</a:t>
              </a:r>
              <a:endParaRPr sz="1100" b="0" i="0" u="none" strike="noStrike" cap="none" dirty="0">
                <a:solidFill>
                  <a:srgbClr val="858585"/>
                </a:solidFill>
                <a:latin typeface="Roboto"/>
                <a:ea typeface="Roboto"/>
                <a:cs typeface="Roboto"/>
                <a:sym typeface="Roboto"/>
              </a:endParaRPr>
            </a:p>
          </p:txBody>
        </p:sp>
      </p:grpSp>
      <p:sp>
        <p:nvSpPr>
          <p:cNvPr id="254" name="Google Shape;254;gb039f783ee_0_0"/>
          <p:cNvSpPr txBox="1"/>
          <p:nvPr/>
        </p:nvSpPr>
        <p:spPr>
          <a:xfrm>
            <a:off x="8029999" y="1695294"/>
            <a:ext cx="333522" cy="220463"/>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2100"/>
              </a:spcAft>
              <a:buClr>
                <a:schemeClr val="dk1"/>
              </a:buClr>
              <a:buSzPts val="1100"/>
              <a:buFont typeface="Arial"/>
              <a:buNone/>
            </a:pPr>
            <a:r>
              <a:rPr lang="en-US" sz="1800" b="0" i="0" u="none" strike="noStrike" cap="none" dirty="0">
                <a:solidFill>
                  <a:srgbClr val="858585"/>
                </a:solidFill>
                <a:latin typeface="Roboto"/>
                <a:ea typeface="Roboto"/>
                <a:cs typeface="Roboto"/>
                <a:sym typeface="Roboto"/>
              </a:rPr>
              <a:t>↓</a:t>
            </a:r>
            <a:endParaRPr sz="1800" b="0" i="0" u="none" strike="noStrike" cap="none" dirty="0">
              <a:solidFill>
                <a:srgbClr val="000000"/>
              </a:solidFill>
              <a:latin typeface="Avenir"/>
              <a:ea typeface="Avenir"/>
              <a:cs typeface="Avenir"/>
              <a:sym typeface="Avenir"/>
            </a:endParaRPr>
          </a:p>
        </p:txBody>
      </p:sp>
      <p:sp>
        <p:nvSpPr>
          <p:cNvPr id="256" name="Google Shape;256;gb039f783ee_0_0"/>
          <p:cNvSpPr/>
          <p:nvPr/>
        </p:nvSpPr>
        <p:spPr>
          <a:xfrm>
            <a:off x="5978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257" name="Google Shape;257;gb039f783ee_0_0"/>
          <p:cNvSpPr/>
          <p:nvPr/>
        </p:nvSpPr>
        <p:spPr>
          <a:xfrm>
            <a:off x="5978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pic>
        <p:nvPicPr>
          <p:cNvPr id="258" name="Google Shape;258;gb039f783ee_0_0" title="Rec-2021-02-18-From-16-32-42-To-16-33-38.wav">
            <a:hlinkClick r:id="rId3"/>
          </p:cNvPr>
          <p:cNvPicPr preferRelativeResize="0"/>
          <p:nvPr/>
        </p:nvPicPr>
        <p:blipFill>
          <a:blip r:embed="rId4">
            <a:alphaModFix/>
          </a:blip>
          <a:stretch>
            <a:fillRect/>
          </a:stretch>
        </p:blipFill>
        <p:spPr>
          <a:xfrm>
            <a:off x="375950" y="5230425"/>
            <a:ext cx="569400" cy="569400"/>
          </a:xfrm>
          <a:prstGeom prst="rect">
            <a:avLst/>
          </a:prstGeom>
          <a:noFill/>
          <a:ln>
            <a:noFill/>
          </a:ln>
        </p:spPr>
      </p:pic>
      <p:sp>
        <p:nvSpPr>
          <p:cNvPr id="4" name="TextBox 3">
            <a:extLst>
              <a:ext uri="{FF2B5EF4-FFF2-40B4-BE49-F238E27FC236}">
                <a16:creationId xmlns:a16="http://schemas.microsoft.com/office/drawing/2014/main" xmlns="" id="{9A4C4567-9E08-4D3D-A550-F27704C9AD2C}"/>
              </a:ext>
            </a:extLst>
          </p:cNvPr>
          <p:cNvSpPr txBox="1"/>
          <p:nvPr/>
        </p:nvSpPr>
        <p:spPr>
          <a:xfrm>
            <a:off x="784496" y="635186"/>
            <a:ext cx="10477349" cy="584775"/>
          </a:xfrm>
          <a:prstGeom prst="rect">
            <a:avLst/>
          </a:prstGeom>
          <a:noFill/>
        </p:spPr>
        <p:txBody>
          <a:bodyPr wrap="square" rtlCol="0">
            <a:spAutoFit/>
          </a:bodyPr>
          <a:lstStyle/>
          <a:p>
            <a:pPr algn="r"/>
            <a:r>
              <a:rPr lang="ar-JO" sz="3200" b="1" dirty="0"/>
              <a:t>الجدول الزمني</a:t>
            </a:r>
            <a:endParaRPr lang="en-CA" sz="3200" b="1" dirty="0"/>
          </a:p>
        </p:txBody>
      </p:sp>
      <p:sp>
        <p:nvSpPr>
          <p:cNvPr id="62" name="Google Shape;230;gb039f783ee_0_0">
            <a:extLst>
              <a:ext uri="{FF2B5EF4-FFF2-40B4-BE49-F238E27FC236}">
                <a16:creationId xmlns:a16="http://schemas.microsoft.com/office/drawing/2014/main" xmlns="" id="{3B1556D8-8507-4402-9F8A-47B9DD32A149}"/>
              </a:ext>
            </a:extLst>
          </p:cNvPr>
          <p:cNvSpPr txBox="1"/>
          <p:nvPr/>
        </p:nvSpPr>
        <p:spPr>
          <a:xfrm>
            <a:off x="6096000" y="3819945"/>
            <a:ext cx="1556361" cy="595185"/>
          </a:xfrm>
          <a:prstGeom prst="rect">
            <a:avLst/>
          </a:prstGeom>
          <a:noFill/>
          <a:ln>
            <a:noFill/>
          </a:ln>
        </p:spPr>
        <p:txBody>
          <a:bodyPr spcFirstLastPara="1" wrap="square" lIns="121900" tIns="121900" rIns="121900" bIns="121900" anchor="b" anchorCtr="0">
            <a:noAutofit/>
          </a:bodyPr>
          <a:lstStyle/>
          <a:p>
            <a:pPr marL="0" marR="0" lvl="0" indent="0" algn="r" rtl="0">
              <a:lnSpc>
                <a:spcPct val="115000"/>
              </a:lnSpc>
              <a:spcBef>
                <a:spcPts val="0"/>
              </a:spcBef>
              <a:spcAft>
                <a:spcPts val="0"/>
              </a:spcAft>
              <a:buClr>
                <a:srgbClr val="000000"/>
              </a:buClr>
              <a:buSzPts val="1300"/>
              <a:buFont typeface="Arial"/>
              <a:buNone/>
            </a:pPr>
            <a:r>
              <a:rPr lang="ar-JO" sz="1300" b="1" i="0" u="none" strike="noStrike" cap="none" dirty="0">
                <a:solidFill>
                  <a:srgbClr val="858585"/>
                </a:solidFill>
                <a:latin typeface="Roboto"/>
                <a:ea typeface="Roboto"/>
                <a:cs typeface="Roboto"/>
                <a:sym typeface="Roboto"/>
              </a:rPr>
              <a:t>المرحلة الأولى</a:t>
            </a:r>
          </a:p>
          <a:p>
            <a:pPr marL="0" marR="0" lvl="0" indent="0" algn="r" rtl="0">
              <a:lnSpc>
                <a:spcPct val="115000"/>
              </a:lnSpc>
              <a:spcBef>
                <a:spcPts val="0"/>
              </a:spcBef>
              <a:spcAft>
                <a:spcPts val="0"/>
              </a:spcAft>
              <a:buClr>
                <a:srgbClr val="000000"/>
              </a:buClr>
              <a:buSzPts val="1300"/>
              <a:buFont typeface="Arial"/>
              <a:buNone/>
            </a:pPr>
            <a:r>
              <a:rPr lang="ar-JO" sz="1300" b="1" dirty="0">
                <a:solidFill>
                  <a:srgbClr val="858585"/>
                </a:solidFill>
                <a:latin typeface="Roboto"/>
                <a:ea typeface="Roboto"/>
                <a:cs typeface="Roboto"/>
                <a:sym typeface="Roboto"/>
              </a:rPr>
              <a:t>الاستشارة</a:t>
            </a:r>
            <a:endParaRPr sz="1300" b="1" i="0" u="none" strike="noStrike" cap="none" dirty="0">
              <a:solidFill>
                <a:srgbClr val="858585"/>
              </a:solidFill>
              <a:latin typeface="Roboto"/>
              <a:ea typeface="Roboto"/>
              <a:cs typeface="Roboto"/>
              <a:sym typeface="Roboto"/>
            </a:endParaRPr>
          </a:p>
        </p:txBody>
      </p:sp>
      <p:sp>
        <p:nvSpPr>
          <p:cNvPr id="66" name="TextBox 65">
            <a:extLst>
              <a:ext uri="{FF2B5EF4-FFF2-40B4-BE49-F238E27FC236}">
                <a16:creationId xmlns:a16="http://schemas.microsoft.com/office/drawing/2014/main" xmlns="" id="{47EDCDF8-6050-44F6-B567-254FA8917C18}"/>
              </a:ext>
            </a:extLst>
          </p:cNvPr>
          <p:cNvSpPr txBox="1"/>
          <p:nvPr/>
        </p:nvSpPr>
        <p:spPr>
          <a:xfrm>
            <a:off x="5221652" y="2175638"/>
            <a:ext cx="1421192" cy="261610"/>
          </a:xfrm>
          <a:prstGeom prst="rect">
            <a:avLst/>
          </a:prstGeom>
          <a:noFill/>
        </p:spPr>
        <p:txBody>
          <a:bodyPr wrap="square">
            <a:spAutoFit/>
          </a:bodyPr>
          <a:lstStyle/>
          <a:p>
            <a:r>
              <a:rPr lang="ar-JO" sz="1100" dirty="0">
                <a:solidFill>
                  <a:schemeClr val="tx2">
                    <a:lumMod val="50000"/>
                  </a:schemeClr>
                </a:solidFill>
              </a:rPr>
              <a:t>نيسان/ أبريل 2021</a:t>
            </a:r>
            <a:endParaRPr lang="en-CA" sz="1100" dirty="0">
              <a:solidFill>
                <a:schemeClr val="tx2">
                  <a:lumMod val="50000"/>
                </a:schemeClr>
              </a:solidFill>
            </a:endParaRPr>
          </a:p>
        </p:txBody>
      </p:sp>
      <p:sp>
        <p:nvSpPr>
          <p:cNvPr id="15" name="TextBox 14">
            <a:extLst>
              <a:ext uri="{FF2B5EF4-FFF2-40B4-BE49-F238E27FC236}">
                <a16:creationId xmlns:a16="http://schemas.microsoft.com/office/drawing/2014/main" xmlns="" id="{47A8F350-4767-49FE-A149-D93CCAEC0340}"/>
              </a:ext>
            </a:extLst>
          </p:cNvPr>
          <p:cNvSpPr txBox="1"/>
          <p:nvPr/>
        </p:nvSpPr>
        <p:spPr>
          <a:xfrm>
            <a:off x="7276628" y="1243085"/>
            <a:ext cx="1260285" cy="369332"/>
          </a:xfrm>
          <a:prstGeom prst="rect">
            <a:avLst/>
          </a:prstGeom>
          <a:noFill/>
        </p:spPr>
        <p:txBody>
          <a:bodyPr wrap="square" rtlCol="0">
            <a:spAutoFit/>
          </a:bodyPr>
          <a:lstStyle/>
          <a:p>
            <a:pPr algn="r"/>
            <a:r>
              <a:rPr lang="ar-JO" sz="1800" dirty="0"/>
              <a:t>نحن هنا</a:t>
            </a:r>
            <a:endParaRPr lang="en-CA" sz="1800" dirty="0"/>
          </a:p>
        </p:txBody>
      </p:sp>
      <p:sp>
        <p:nvSpPr>
          <p:cNvPr id="76" name="Google Shape;251;gb039f783ee_0_0">
            <a:extLst>
              <a:ext uri="{FF2B5EF4-FFF2-40B4-BE49-F238E27FC236}">
                <a16:creationId xmlns:a16="http://schemas.microsoft.com/office/drawing/2014/main" xmlns="" id="{42BA34C8-2242-4AF8-89B8-528DFE8503D8}"/>
              </a:ext>
            </a:extLst>
          </p:cNvPr>
          <p:cNvSpPr txBox="1"/>
          <p:nvPr/>
        </p:nvSpPr>
        <p:spPr>
          <a:xfrm>
            <a:off x="1043800" y="3670943"/>
            <a:ext cx="1556361" cy="595185"/>
          </a:xfrm>
          <a:prstGeom prst="rect">
            <a:avLst/>
          </a:prstGeom>
          <a:noFill/>
          <a:ln>
            <a:noFill/>
          </a:ln>
        </p:spPr>
        <p:txBody>
          <a:bodyPr spcFirstLastPara="1" wrap="square" lIns="121900" tIns="121900" rIns="121900" bIns="121900" anchor="b" anchorCtr="0">
            <a:noAutofit/>
          </a:bodyPr>
          <a:lstStyle/>
          <a:p>
            <a:pPr marL="0" marR="0" lvl="0" indent="0" algn="l" rtl="0">
              <a:lnSpc>
                <a:spcPct val="115000"/>
              </a:lnSpc>
              <a:spcBef>
                <a:spcPts val="0"/>
              </a:spcBef>
              <a:spcAft>
                <a:spcPts val="0"/>
              </a:spcAft>
              <a:buClr>
                <a:srgbClr val="000000"/>
              </a:buClr>
              <a:buSzPts val="1300"/>
              <a:buFont typeface="Arial"/>
              <a:buNone/>
            </a:pPr>
            <a:r>
              <a:rPr lang="ar-JO" sz="1300" b="1" i="0" u="none" strike="noStrike" cap="none" dirty="0">
                <a:solidFill>
                  <a:srgbClr val="858585"/>
                </a:solidFill>
                <a:latin typeface="Roboto"/>
                <a:ea typeface="Roboto"/>
                <a:cs typeface="Roboto"/>
                <a:sym typeface="Roboto"/>
              </a:rPr>
              <a:t>الموافقة على السياسة</a:t>
            </a:r>
            <a:endParaRPr lang="en-US" sz="1300" b="1" i="0" u="none" strike="noStrike" cap="none" dirty="0">
              <a:solidFill>
                <a:srgbClr val="858585"/>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1347</Words>
  <Application>Microsoft Office PowerPoint</Application>
  <PresentationFormat>Custom</PresentationFormat>
  <Paragraphs>112</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Roboto</vt:lpstr>
      <vt:lpstr>Century Gothic</vt:lpstr>
      <vt:lpstr>Calibri</vt:lpstr>
      <vt:lpstr>Avenir</vt:lpstr>
      <vt:lpstr>Segoe UI</vt:lpstr>
      <vt:lpstr>Lora</vt:lpstr>
      <vt:lpstr>Noto Sans Symbols</vt:lpstr>
      <vt:lpstr>Office Theme</vt:lpstr>
      <vt:lpstr>... بُغية خلق مناخ من التفاهم والاحترام المتبادل لكرامة كل إنسان وقيمته كي يشعر كل شخص بأنه جزء من المجتمع وأنه قادر على المساهمة الكاملة في تنمية المجتمع ورفاهه ..  ديباجة - قانون حقوق الإنسان في أونتاريو </vt:lpstr>
      <vt:lpstr>PowerPoint Presentation</vt:lpstr>
      <vt:lpstr>ما هو الحق في التعليم؟</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having as its aim the creation of a climate of understanding and mutual respect for the dignity and worth of each person so that each person feels a part of the community and able to contribute fully to the development and well-being of the community …  Preamble - Ontario Human Rights Code </dc:title>
  <dc:creator>Microsoft Office User</dc:creator>
  <cp:lastModifiedBy>Carolina Carvalho</cp:lastModifiedBy>
  <cp:revision>37</cp:revision>
  <dcterms:created xsi:type="dcterms:W3CDTF">2020-10-09T13:27:09Z</dcterms:created>
  <dcterms:modified xsi:type="dcterms:W3CDTF">2021-03-12T15:19:10Z</dcterms:modified>
</cp:coreProperties>
</file>